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omments/modernComment_116_A8BB0754.xml" ContentType="application/vnd.ms-powerpoint.comments+xml"/>
  <Override PartName="/ppt/comments/modernComment_104_94832B48.xml" ContentType="application/vnd.ms-powerpoint.comments+xml"/>
  <Override PartName="/ppt/comments/modernComment_11A_610963E8.xml" ContentType="application/vnd.ms-powerpoint.comments+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comments/modernComment_115_7ACD177D.xml" ContentType="application/vnd.ms-powerpoint.comments+xml"/>
  <Override PartName="/ppt/notesSlides/notesSlide3.xml" ContentType="application/vnd.openxmlformats-officedocument.presentationml.notesSlide+xml"/>
  <Override PartName="/ppt/notesSlides/notesSlide4.xml" ContentType="application/vnd.openxmlformats-officedocument.presentationml.notesSlide+xml"/>
  <Override PartName="/ppt/comments/modernComment_112_728D4EC1.xml" ContentType="application/vnd.ms-powerpoint.comments+xml"/>
  <Override PartName="/ppt/notesSlides/notesSlide5.xml" ContentType="application/vnd.openxmlformats-officedocument.presentationml.notesSlide+xml"/>
  <Override PartName="/ppt/comments/modernComment_10A_938C66E6.xml" ContentType="application/vnd.ms-powerpoint.comments+xml"/>
  <Override PartName="/ppt/notesSlides/notesSlide6.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5" Type="http://schemas.microsoft.com/office/2020/02/relationships/classificationlabels" Target="docMetadata/LabelInfo.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5"/>
  </p:sldMasterIdLst>
  <p:notesMasterIdLst>
    <p:notesMasterId r:id="rId25"/>
  </p:notesMasterIdLst>
  <p:sldIdLst>
    <p:sldId id="256" r:id="rId6"/>
    <p:sldId id="257" r:id="rId7"/>
    <p:sldId id="258" r:id="rId8"/>
    <p:sldId id="276" r:id="rId9"/>
    <p:sldId id="278" r:id="rId10"/>
    <p:sldId id="260" r:id="rId11"/>
    <p:sldId id="271" r:id="rId12"/>
    <p:sldId id="282" r:id="rId13"/>
    <p:sldId id="277" r:id="rId14"/>
    <p:sldId id="279" r:id="rId15"/>
    <p:sldId id="273" r:id="rId16"/>
    <p:sldId id="263" r:id="rId17"/>
    <p:sldId id="264" r:id="rId18"/>
    <p:sldId id="265" r:id="rId19"/>
    <p:sldId id="274" r:id="rId20"/>
    <p:sldId id="266" r:id="rId21"/>
    <p:sldId id="280" r:id="rId22"/>
    <p:sldId id="281" r:id="rId23"/>
    <p:sldId id="267" r:id="rId2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0C86E503-473F-74FA-1AFB-FE2AE73DAEA9}" name="MUNROE, Danielle (KING'S COLLEGE HOSPITAL NHS FOUNDATION TRUST)" initials="DM" userId="S::danielle.munroe@nhs.net::83bf208f-dc00-4fb1-8496-11690669e8d4" providerId="AD"/>
  <p188:author id="{A02BD40B-BCA0-315C-7719-66934C7F87ED}" name="FIENNES, Francesca (KING'S COLLEGE HOSPITAL NHS FOUNDATION TRUST)" initials="FT" userId="S::francesca.fiennes@nhs.net::07d91658-b4f7-40b4-9e18-78b3b03b2bad" providerId="AD"/>
  <p188:author id="{C20ACF13-B355-2A39-B338-431D8A94C0D5}" name="Francesca Fiennes" initials="FF" userId="S::lsh2101146@student.lshtm.ac.uk::6d475f14-9b0f-4eda-aaba-ede6ca7a0b16" providerId="AD"/>
  <p188:author id="{7DFE563F-762E-8CC0-6C7D-189552ADCDED}" name="Kirsty Nash (NHS South East London ICB)" initials="KN" userId="S::Kirsty.Nash@selondonics.nhs.uk::421be784-fda0-482b-abd2-c06612ca29f2" providerId="AD"/>
  <p188:author id="{41AED8D3-4737-C541-703F-5B26B388E15B}" name="Eileen Pearson (NHS South East London ICB)" initials="EP" userId="S::Eileen.Pearson@selondonics.nhs.uk::e6e4f829-481f-4c6e-b307-6c5a486c703d"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8C7FA73A-76FB-1BCB-FA85-A26E807A1B51}" v="1" dt="2024-10-16T11:40:07.776"/>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81" d="100"/>
          <a:sy n="81" d="100"/>
        </p:scale>
        <p:origin x="96" y="52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slide" Target="slides/slide16.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5" Type="http://schemas.openxmlformats.org/officeDocument/2006/relationships/slideMaster" Target="slideMasters/slideMaster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theme" Target="theme/theme1.xml"/><Relationship Id="rId10" Type="http://schemas.openxmlformats.org/officeDocument/2006/relationships/slide" Target="slides/slide5.xml"/><Relationship Id="rId19" Type="http://schemas.openxmlformats.org/officeDocument/2006/relationships/slide" Target="slides/slide14.xml"/><Relationship Id="rId31" Type="http://schemas.microsoft.com/office/2018/10/relationships/authors" Target="authors.xml"/><Relationship Id="rId4" Type="http://schemas.openxmlformats.org/officeDocument/2006/relationships/customXml" Target="../customXml/item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viewProps" Target="viewProps.xml"/><Relationship Id="rId30" Type="http://schemas.microsoft.com/office/2015/10/relationships/revisionInfo" Target="revisionInfo.xml"/></Relationships>
</file>

<file path=ppt/comments/modernComment_104_94832B48.xml><?xml version="1.0" encoding="utf-8"?>
<p188:cmLst xmlns:a="http://schemas.openxmlformats.org/drawingml/2006/main" xmlns:r="http://schemas.openxmlformats.org/officeDocument/2006/relationships" xmlns:p188="http://schemas.microsoft.com/office/powerpoint/2018/8/main">
  <p188:cm id="{9E2AF58A-7E0A-4B32-BC99-5DCA4940E326}" authorId="{0C86E503-473F-74FA-1AFB-FE2AE73DAEA9}" status="resolved" created="2024-10-09T13:45:37.137" complete="100000">
    <ac:txMkLst xmlns:ac="http://schemas.microsoft.com/office/drawing/2013/main/command">
      <pc:docMk xmlns:pc="http://schemas.microsoft.com/office/powerpoint/2013/main/command"/>
      <pc:sldMk xmlns:pc="http://schemas.microsoft.com/office/powerpoint/2013/main/command" cId="2491624264" sldId="260"/>
      <ac:spMk id="5" creationId="{85591B56-6646-A70F-A4BA-86818BC98F7F}"/>
      <ac:txMk cp="0" len="133">
        <ac:context len="134" hash="3464495766"/>
      </ac:txMk>
    </ac:txMkLst>
    <p188:pos x="4745286" y="418489"/>
    <p188:txBody>
      <a:bodyPr/>
      <a:lstStyle/>
      <a:p>
        <a:r>
          <a:rPr lang="en-GB"/>
          <a:t>I can't play video above as organisation won't permit it. Suggest embedding link into this text too so that others who can't access video can access it via link </a:t>
        </a:r>
      </a:p>
    </p188:txBody>
  </p188:cm>
</p188:cmLst>
</file>

<file path=ppt/comments/modernComment_10A_938C66E6.xml><?xml version="1.0" encoding="utf-8"?>
<p188:cmLst xmlns:a="http://schemas.openxmlformats.org/drawingml/2006/main" xmlns:r="http://schemas.openxmlformats.org/officeDocument/2006/relationships" xmlns:p188="http://schemas.microsoft.com/office/powerpoint/2018/8/main">
  <p188:cm id="{A54BEA24-D214-4DF2-B054-7076412D27F8}" authorId="{0C86E503-473F-74FA-1AFB-FE2AE73DAEA9}" status="resolved" created="2024-10-09T13:47:56.607" complete="100000">
    <ac:deMkLst xmlns:ac="http://schemas.microsoft.com/office/drawing/2013/main/command">
      <pc:docMk xmlns:pc="http://schemas.microsoft.com/office/powerpoint/2013/main/command"/>
      <pc:sldMk xmlns:pc="http://schemas.microsoft.com/office/powerpoint/2013/main/command" cId="2475452134" sldId="266"/>
      <ac:spMk id="3" creationId="{A318D7F2-4DBF-A9F8-0A0C-55CBCB056418}"/>
    </ac:deMkLst>
    <p188:txBody>
      <a:bodyPr/>
      <a:lstStyle/>
      <a:p>
        <a:r>
          <a:rPr lang="en-GB"/>
          <a:t>Add line and link to new video in this section </a:t>
        </a:r>
      </a:p>
    </p188:txBody>
  </p188:cm>
</p188:cmLst>
</file>

<file path=ppt/comments/modernComment_112_728D4EC1.xml><?xml version="1.0" encoding="utf-8"?>
<p188:cmLst xmlns:a="http://schemas.openxmlformats.org/drawingml/2006/main" xmlns:r="http://schemas.openxmlformats.org/officeDocument/2006/relationships" xmlns:p188="http://schemas.microsoft.com/office/powerpoint/2018/8/main">
  <p188:cm id="{27B851E1-79EB-4A22-917F-D18738DD931F}" authorId="{0C86E503-473F-74FA-1AFB-FE2AE73DAEA9}" status="resolved" created="2024-10-09T13:46:42.784" complete="100000">
    <ac:txMkLst xmlns:ac="http://schemas.microsoft.com/office/drawing/2013/main/command">
      <pc:docMk xmlns:pc="http://schemas.microsoft.com/office/powerpoint/2013/main/command"/>
      <pc:sldMk xmlns:pc="http://schemas.microsoft.com/office/powerpoint/2013/main/command" cId="1921863361" sldId="274"/>
      <ac:spMk id="3" creationId="{FB967F4F-841C-E54B-149F-5CDFC17B6E0B}"/>
      <ac:txMk cp="817" len="64">
        <ac:context len="984" hash="2342930330"/>
      </ac:txMk>
    </ac:txMkLst>
    <p188:pos x="6949907" y="5061141"/>
    <p188:txBody>
      <a:bodyPr/>
      <a:lstStyle/>
      <a:p>
        <a:r>
          <a:rPr lang="en-GB"/>
          <a:t>Remove link to new video from this line as it's referencing all of the videos on the next slide, not just the new one</a:t>
        </a:r>
      </a:p>
    </p188:txBody>
  </p188:cm>
  <p188:cm id="{EB4B2F0C-47A3-419E-B865-FFDC141C80C9}" authorId="{0C86E503-473F-74FA-1AFB-FE2AE73DAEA9}" status="resolved" created="2024-10-09T13:47:33.947" complete="100000">
    <ac:txMkLst xmlns:ac="http://schemas.microsoft.com/office/drawing/2013/main/command">
      <pc:docMk xmlns:pc="http://schemas.microsoft.com/office/powerpoint/2013/main/command"/>
      <pc:sldMk xmlns:pc="http://schemas.microsoft.com/office/powerpoint/2013/main/command" cId="1921863361" sldId="274"/>
      <ac:spMk id="3" creationId="{FB967F4F-841C-E54B-149F-5CDFC17B6E0B}"/>
      <ac:txMk cp="863">
        <ac:context len="984" hash="2342930330"/>
      </ac:txMk>
    </ac:txMkLst>
    <p188:pos x="5810917" y="5061141"/>
    <p188:txBody>
      <a:bodyPr/>
      <a:lstStyle/>
      <a:p>
        <a:r>
          <a:rPr lang="en-GB"/>
          <a:t>Remove word 'video' as next page is just referred to as 'Resources' so may confuse reader</a:t>
        </a:r>
      </a:p>
    </p188:txBody>
  </p188:cm>
</p188:cmLst>
</file>

<file path=ppt/comments/modernComment_115_7ACD177D.xml><?xml version="1.0" encoding="utf-8"?>
<p188:cmLst xmlns:a="http://schemas.openxmlformats.org/drawingml/2006/main" xmlns:r="http://schemas.openxmlformats.org/officeDocument/2006/relationships" xmlns:p188="http://schemas.microsoft.com/office/powerpoint/2018/8/main">
  <p188:cm id="{AE85FD3A-DCC0-41A7-889D-70651D023BD5}" authorId="{41AED8D3-4737-C541-703F-5B26B388E15B}" status="resolved" created="2024-10-09T15:57:54.514" complete="100000">
    <ac:deMkLst xmlns:ac="http://schemas.microsoft.com/office/drawing/2013/main/command">
      <pc:docMk xmlns:pc="http://schemas.microsoft.com/office/powerpoint/2013/main/command"/>
      <pc:sldMk xmlns:pc="http://schemas.microsoft.com/office/powerpoint/2013/main/command" cId="2060261245" sldId="277"/>
      <ac:spMk id="3" creationId="{9FD1A506-E69A-04E1-C7BC-049F6A0948A6}"/>
    </ac:deMkLst>
    <p188:txBody>
      <a:bodyPr/>
      <a:lstStyle/>
      <a:p>
        <a:r>
          <a:rPr lang="en-GB"/>
          <a:t>I know the email address is on the flow chart but I’d include it here to so it’s easy for people to flag these patients.</a:t>
        </a:r>
      </a:p>
    </p188:txBody>
  </p188:cm>
</p188:cmLst>
</file>

<file path=ppt/comments/modernComment_116_A8BB0754.xml><?xml version="1.0" encoding="utf-8"?>
<p188:cmLst xmlns:a="http://schemas.openxmlformats.org/drawingml/2006/main" xmlns:r="http://schemas.openxmlformats.org/officeDocument/2006/relationships" xmlns:p188="http://schemas.microsoft.com/office/powerpoint/2018/8/main">
  <p188:cm id="{82A4D5ED-2B0A-424A-A955-BE031E00F324}" authorId="{7DFE563F-762E-8CC0-6C7D-189552ADCDED}" status="resolved" created="2024-10-09T12:47:51.443" complete="100000">
    <pc:sldMkLst xmlns:pc="http://schemas.microsoft.com/office/powerpoint/2013/main/command">
      <pc:docMk/>
      <pc:sldMk cId="2830829396" sldId="278"/>
    </pc:sldMkLst>
    <p188:txBody>
      <a:bodyPr/>
      <a:lstStyle/>
      <a:p>
        <a:r>
          <a:rPr lang="en-GB"/>
          <a:t>The data is Dec 23, not July</a:t>
        </a:r>
      </a:p>
    </p188:txBody>
  </p188:cm>
</p188:cmLst>
</file>

<file path=ppt/comments/modernComment_11A_610963E8.xml><?xml version="1.0" encoding="utf-8"?>
<p188:cmLst xmlns:a="http://schemas.openxmlformats.org/drawingml/2006/main" xmlns:r="http://schemas.openxmlformats.org/officeDocument/2006/relationships" xmlns:p188="http://schemas.microsoft.com/office/powerpoint/2018/8/main">
  <p188:cm id="{FB4606BC-56A5-40F1-A80B-0730E8D82142}" authorId="{41AED8D3-4737-C541-703F-5B26B388E15B}" status="resolved" created="2024-10-09T15:59:25.119" complete="100000">
    <ac:deMkLst xmlns:ac="http://schemas.microsoft.com/office/drawing/2013/main/command">
      <pc:docMk xmlns:pc="http://schemas.microsoft.com/office/powerpoint/2013/main/command"/>
      <pc:sldMk xmlns:pc="http://schemas.microsoft.com/office/powerpoint/2013/main/command" cId="1628005352" sldId="282"/>
      <ac:graphicFrameMk id="5" creationId="{C02491A6-E1E3-BEE3-2EAE-06339432B109}"/>
    </ac:deMkLst>
    <p188:replyLst>
      <p188:reply id="{D77ED991-AAE2-41EA-96EA-26C3FFF1DD63}" authorId="{A02BD40B-BCA0-315C-7719-66934C7F87ED}" created="2024-10-10T08:01:32.336">
        <p188:txBody>
          <a:bodyPr/>
          <a:lstStyle/>
          <a:p>
            <a:r>
              <a:rPr lang="en-US"/>
              <a:t>I will discuss whether the service want to add this internally</a:t>
            </a:r>
          </a:p>
        </p188:txBody>
      </p188:reply>
    </p188:replyLst>
    <p188:txBody>
      <a:bodyPr/>
      <a:lstStyle/>
      <a:p>
        <a:r>
          <a:rPr lang="en-GB"/>
          <a:t>If we are to encourage women over 71 to keep attending screening I think we also need to provide information that they are at a higher risk of overdiagnosis and overtreatment. I agree we should be encouraging them to be breast aware at any age so maybe this can be included.</a:t>
        </a:r>
      </a:p>
    </p188:txBody>
  </p188:cm>
</p188:cmLst>
</file>

<file path=ppt/diagrams/_rels/data1.xml.rels><?xml version="1.0" encoding="UTF-8" standalone="yes"?>
<Relationships xmlns="http://schemas.openxmlformats.org/package/2006/relationships"><Relationship Id="rId1" Type="http://schemas.openxmlformats.org/officeDocument/2006/relationships/hyperlink" Target="https://www.london-breastscreening.org.uk/home.aspx" TargetMode="External"/></Relationships>
</file>

<file path=ppt/diagrams/_rels/drawing1.xml.rels><?xml version="1.0" encoding="UTF-8" standalone="yes"?>
<Relationships xmlns="http://schemas.openxmlformats.org/package/2006/relationships"><Relationship Id="rId1" Type="http://schemas.openxmlformats.org/officeDocument/2006/relationships/hyperlink" Target="https://www.london-breastscreening.org.uk/home.aspx" TargetMode="External"/></Relationships>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3D67FED-EB16-406A-BA4E-ED136A39481E}" type="doc">
      <dgm:prSet loTypeId="urn:microsoft.com/office/officeart/2008/layout/LinedList" loCatId="list" qsTypeId="urn:microsoft.com/office/officeart/2005/8/quickstyle/simple4" qsCatId="simple" csTypeId="urn:microsoft.com/office/officeart/2005/8/colors/colorful2" csCatId="colorful" phldr="1"/>
      <dgm:spPr/>
      <dgm:t>
        <a:bodyPr/>
        <a:lstStyle/>
        <a:p>
          <a:endParaRPr lang="en-US"/>
        </a:p>
      </dgm:t>
    </dgm:pt>
    <dgm:pt modelId="{4AE46647-B8B2-48EF-B48E-F8F6E1068152}">
      <dgm:prSet/>
      <dgm:spPr/>
      <dgm:t>
        <a:bodyPr/>
        <a:lstStyle/>
        <a:p>
          <a:pPr rtl="0"/>
          <a:r>
            <a:rPr lang="en-US" dirty="0">
              <a:solidFill>
                <a:schemeClr val="tx1"/>
              </a:solidFill>
              <a:latin typeface="Arial"/>
              <a:cs typeface="Arial"/>
            </a:rPr>
            <a:t>Timed invitations, as opposed to open invites which were used in the pandemic, are sent approximately 4 weeks before their appointment. If the time/location is inconvenient clients can contact the London Breast Screening Administration Hub (020 3758 2024) to rebook or alternatively they can visit our website (</a:t>
          </a:r>
          <a:r>
            <a:rPr lang="en-GB" u="sng" dirty="0">
              <a:solidFill>
                <a:schemeClr val="tx1"/>
              </a:solidFill>
              <a:latin typeface="Arial"/>
              <a:cs typeface="Arial"/>
              <a:hlinkClick xmlns:r="http://schemas.openxmlformats.org/officeDocument/2006/relationships" r:id="rId1">
                <a:extLst>
                  <a:ext uri="{A12FA001-AC4F-418D-AE19-62706E023703}">
                    <ahyp:hlinkClr xmlns:ahyp="http://schemas.microsoft.com/office/drawing/2018/hyperlinkcolor" val="tx"/>
                  </a:ext>
                </a:extLst>
              </a:hlinkClick>
            </a:rPr>
            <a:t>Breastscreening (london-breastscreening.org.uk)</a:t>
          </a:r>
          <a:r>
            <a:rPr lang="en-GB" dirty="0">
              <a:solidFill>
                <a:schemeClr val="tx1"/>
              </a:solidFill>
              <a:latin typeface="Arial"/>
              <a:cs typeface="Arial"/>
            </a:rPr>
            <a:t>)</a:t>
          </a:r>
          <a:r>
            <a:rPr lang="en-US" dirty="0">
              <a:solidFill>
                <a:schemeClr val="tx1"/>
              </a:solidFill>
              <a:latin typeface="Arial"/>
              <a:cs typeface="Arial"/>
            </a:rPr>
            <a:t>. These details are on the appointment letter.</a:t>
          </a:r>
        </a:p>
      </dgm:t>
    </dgm:pt>
    <dgm:pt modelId="{735B4968-34AC-4284-90E7-9332B2F935AB}" type="parTrans" cxnId="{A1AC89ED-8F21-4F4C-81BA-443B59B76E86}">
      <dgm:prSet/>
      <dgm:spPr/>
      <dgm:t>
        <a:bodyPr/>
        <a:lstStyle/>
        <a:p>
          <a:endParaRPr lang="en-US"/>
        </a:p>
      </dgm:t>
    </dgm:pt>
    <dgm:pt modelId="{4C0C2F51-614F-472E-8658-48EA79487D8A}" type="sibTrans" cxnId="{A1AC89ED-8F21-4F4C-81BA-443B59B76E86}">
      <dgm:prSet/>
      <dgm:spPr/>
      <dgm:t>
        <a:bodyPr/>
        <a:lstStyle/>
        <a:p>
          <a:endParaRPr lang="en-US"/>
        </a:p>
      </dgm:t>
    </dgm:pt>
    <dgm:pt modelId="{ACD17D0B-F4EC-46C9-9B96-5685D6C25D12}">
      <dgm:prSet/>
      <dgm:spPr/>
      <dgm:t>
        <a:bodyPr/>
        <a:lstStyle/>
        <a:p>
          <a:pPr rtl="0"/>
          <a:r>
            <a:rPr lang="en-US" dirty="0">
              <a:solidFill>
                <a:schemeClr val="tx1"/>
              </a:solidFill>
              <a:latin typeface="Arial"/>
              <a:cs typeface="Arial"/>
            </a:rPr>
            <a:t>Although not automatically invited people over 71 are able to book their own appointment (self-refer) every three years. 1 in 3 breast cancers occur in the over 70’s; these people should </a:t>
          </a:r>
          <a:r>
            <a:rPr lang="en-US" b="1" dirty="0">
              <a:solidFill>
                <a:schemeClr val="tx1"/>
              </a:solidFill>
              <a:latin typeface="Arial"/>
              <a:cs typeface="Arial"/>
            </a:rPr>
            <a:t>still be </a:t>
          </a:r>
          <a:r>
            <a:rPr lang="en-US" dirty="0">
              <a:solidFill>
                <a:schemeClr val="tx1"/>
              </a:solidFill>
              <a:latin typeface="Arial"/>
              <a:cs typeface="Arial"/>
            </a:rPr>
            <a:t>encouraged to continue accessing screening</a:t>
          </a:r>
        </a:p>
      </dgm:t>
    </dgm:pt>
    <dgm:pt modelId="{71C58755-F1AA-49A5-B904-7F3CE4F3E51F}" type="parTrans" cxnId="{B4F7923E-E014-4E19-97B7-CF09F0C69195}">
      <dgm:prSet/>
      <dgm:spPr/>
      <dgm:t>
        <a:bodyPr/>
        <a:lstStyle/>
        <a:p>
          <a:endParaRPr lang="en-US"/>
        </a:p>
      </dgm:t>
    </dgm:pt>
    <dgm:pt modelId="{4C2C7BCB-9545-42FA-B9F7-AB575EDC4D4D}" type="sibTrans" cxnId="{B4F7923E-E014-4E19-97B7-CF09F0C69195}">
      <dgm:prSet/>
      <dgm:spPr/>
      <dgm:t>
        <a:bodyPr/>
        <a:lstStyle/>
        <a:p>
          <a:endParaRPr lang="en-US"/>
        </a:p>
      </dgm:t>
    </dgm:pt>
    <dgm:pt modelId="{29C0397B-D5F6-442A-B3B7-ADC079662D38}">
      <dgm:prSet/>
      <dgm:spPr/>
      <dgm:t>
        <a:bodyPr/>
        <a:lstStyle/>
        <a:p>
          <a:r>
            <a:rPr lang="en-US" dirty="0">
              <a:solidFill>
                <a:schemeClr val="tx1"/>
              </a:solidFill>
              <a:latin typeface="Arial"/>
              <a:cs typeface="Arial"/>
            </a:rPr>
            <a:t>We send text reminders – usually a week before, then 48 hours before the appointment time. Ensure GPs have the correct contact information.</a:t>
          </a:r>
        </a:p>
      </dgm:t>
    </dgm:pt>
    <dgm:pt modelId="{3DCA68BE-2FDC-4BAD-9CF2-BE40F675BAE4}" type="parTrans" cxnId="{3D9487E0-DB9A-471A-ACD0-983EE71EE8C7}">
      <dgm:prSet/>
      <dgm:spPr/>
      <dgm:t>
        <a:bodyPr/>
        <a:lstStyle/>
        <a:p>
          <a:endParaRPr lang="en-US"/>
        </a:p>
      </dgm:t>
    </dgm:pt>
    <dgm:pt modelId="{0277B753-AD28-4341-953D-1A8A16DBD985}" type="sibTrans" cxnId="{3D9487E0-DB9A-471A-ACD0-983EE71EE8C7}">
      <dgm:prSet/>
      <dgm:spPr/>
      <dgm:t>
        <a:bodyPr/>
        <a:lstStyle/>
        <a:p>
          <a:endParaRPr lang="en-US"/>
        </a:p>
      </dgm:t>
    </dgm:pt>
    <dgm:pt modelId="{5D5830E5-E21E-4DDF-A3C3-38C50E7C4B83}">
      <dgm:prSet/>
      <dgm:spPr/>
      <dgm:t>
        <a:bodyPr/>
        <a:lstStyle/>
        <a:p>
          <a:r>
            <a:rPr lang="en-US" dirty="0">
              <a:solidFill>
                <a:schemeClr val="tx1"/>
              </a:solidFill>
              <a:latin typeface="Arial"/>
              <a:cs typeface="Arial"/>
            </a:rPr>
            <a:t>If someone has missed their appointment, their GP may text/call them to encourage their attendance (with up to date details!)</a:t>
          </a:r>
        </a:p>
      </dgm:t>
    </dgm:pt>
    <dgm:pt modelId="{E20C885C-0C7B-45EF-8727-94E4BCB4160C}" type="parTrans" cxnId="{7CB6111C-F7DF-43F9-A969-C60115EEBF38}">
      <dgm:prSet/>
      <dgm:spPr/>
      <dgm:t>
        <a:bodyPr/>
        <a:lstStyle/>
        <a:p>
          <a:endParaRPr lang="en-US"/>
        </a:p>
      </dgm:t>
    </dgm:pt>
    <dgm:pt modelId="{B96C504C-D27E-48AE-836E-095A739898B8}" type="sibTrans" cxnId="{7CB6111C-F7DF-43F9-A969-C60115EEBF38}">
      <dgm:prSet/>
      <dgm:spPr/>
      <dgm:t>
        <a:bodyPr/>
        <a:lstStyle/>
        <a:p>
          <a:endParaRPr lang="en-US"/>
        </a:p>
      </dgm:t>
    </dgm:pt>
    <dgm:pt modelId="{78E623CF-53AB-584D-A8EC-FBA3718B7075}" type="pres">
      <dgm:prSet presAssocID="{F3D67FED-EB16-406A-BA4E-ED136A39481E}" presName="vert0" presStyleCnt="0">
        <dgm:presLayoutVars>
          <dgm:dir/>
          <dgm:animOne val="branch"/>
          <dgm:animLvl val="lvl"/>
        </dgm:presLayoutVars>
      </dgm:prSet>
      <dgm:spPr/>
    </dgm:pt>
    <dgm:pt modelId="{5C98BB4B-D0E2-0B45-843B-AA21A3A32076}" type="pres">
      <dgm:prSet presAssocID="{4AE46647-B8B2-48EF-B48E-F8F6E1068152}" presName="thickLine" presStyleLbl="alignNode1" presStyleIdx="0" presStyleCnt="4"/>
      <dgm:spPr/>
    </dgm:pt>
    <dgm:pt modelId="{6008467A-AC2F-9844-9DA1-D7EE011E89F6}" type="pres">
      <dgm:prSet presAssocID="{4AE46647-B8B2-48EF-B48E-F8F6E1068152}" presName="horz1" presStyleCnt="0"/>
      <dgm:spPr/>
    </dgm:pt>
    <dgm:pt modelId="{034B9570-B26B-D342-95BC-DA821BFE6FA2}" type="pres">
      <dgm:prSet presAssocID="{4AE46647-B8B2-48EF-B48E-F8F6E1068152}" presName="tx1" presStyleLbl="revTx" presStyleIdx="0" presStyleCnt="4"/>
      <dgm:spPr/>
    </dgm:pt>
    <dgm:pt modelId="{2A874D79-B486-4F47-BA60-EB15992BE56A}" type="pres">
      <dgm:prSet presAssocID="{4AE46647-B8B2-48EF-B48E-F8F6E1068152}" presName="vert1" presStyleCnt="0"/>
      <dgm:spPr/>
    </dgm:pt>
    <dgm:pt modelId="{44839039-BD4A-774C-A965-3B0E26663361}" type="pres">
      <dgm:prSet presAssocID="{ACD17D0B-F4EC-46C9-9B96-5685D6C25D12}" presName="thickLine" presStyleLbl="alignNode1" presStyleIdx="1" presStyleCnt="4"/>
      <dgm:spPr/>
    </dgm:pt>
    <dgm:pt modelId="{84382536-6149-7246-91BB-0A2BA1BA6884}" type="pres">
      <dgm:prSet presAssocID="{ACD17D0B-F4EC-46C9-9B96-5685D6C25D12}" presName="horz1" presStyleCnt="0"/>
      <dgm:spPr/>
    </dgm:pt>
    <dgm:pt modelId="{1F499D44-78B4-1748-98D9-0B2639347878}" type="pres">
      <dgm:prSet presAssocID="{ACD17D0B-F4EC-46C9-9B96-5685D6C25D12}" presName="tx1" presStyleLbl="revTx" presStyleIdx="1" presStyleCnt="4"/>
      <dgm:spPr/>
    </dgm:pt>
    <dgm:pt modelId="{DBE5DF59-EFEC-834D-BE88-B98CC6611D61}" type="pres">
      <dgm:prSet presAssocID="{ACD17D0B-F4EC-46C9-9B96-5685D6C25D12}" presName="vert1" presStyleCnt="0"/>
      <dgm:spPr/>
    </dgm:pt>
    <dgm:pt modelId="{34AAB531-387C-BE41-832C-C771159DC6A3}" type="pres">
      <dgm:prSet presAssocID="{29C0397B-D5F6-442A-B3B7-ADC079662D38}" presName="thickLine" presStyleLbl="alignNode1" presStyleIdx="2" presStyleCnt="4"/>
      <dgm:spPr/>
    </dgm:pt>
    <dgm:pt modelId="{D4624D5D-AC9D-A24B-8F56-542860D19CD6}" type="pres">
      <dgm:prSet presAssocID="{29C0397B-D5F6-442A-B3B7-ADC079662D38}" presName="horz1" presStyleCnt="0"/>
      <dgm:spPr/>
    </dgm:pt>
    <dgm:pt modelId="{DB2D459E-A436-9D48-A83B-32CB902C023E}" type="pres">
      <dgm:prSet presAssocID="{29C0397B-D5F6-442A-B3B7-ADC079662D38}" presName="tx1" presStyleLbl="revTx" presStyleIdx="2" presStyleCnt="4"/>
      <dgm:spPr/>
    </dgm:pt>
    <dgm:pt modelId="{EB5D4D4D-48EF-4747-A4C4-781103C58239}" type="pres">
      <dgm:prSet presAssocID="{29C0397B-D5F6-442A-B3B7-ADC079662D38}" presName="vert1" presStyleCnt="0"/>
      <dgm:spPr/>
    </dgm:pt>
    <dgm:pt modelId="{8525BFD3-4D8C-D344-9783-E70DA919E33C}" type="pres">
      <dgm:prSet presAssocID="{5D5830E5-E21E-4DDF-A3C3-38C50E7C4B83}" presName="thickLine" presStyleLbl="alignNode1" presStyleIdx="3" presStyleCnt="4"/>
      <dgm:spPr/>
    </dgm:pt>
    <dgm:pt modelId="{C9DAEA28-F637-D447-94FC-3C347FEFFA14}" type="pres">
      <dgm:prSet presAssocID="{5D5830E5-E21E-4DDF-A3C3-38C50E7C4B83}" presName="horz1" presStyleCnt="0"/>
      <dgm:spPr/>
    </dgm:pt>
    <dgm:pt modelId="{D23A4AAE-6D72-B44C-A903-14C7161845DE}" type="pres">
      <dgm:prSet presAssocID="{5D5830E5-E21E-4DDF-A3C3-38C50E7C4B83}" presName="tx1" presStyleLbl="revTx" presStyleIdx="3" presStyleCnt="4"/>
      <dgm:spPr/>
    </dgm:pt>
    <dgm:pt modelId="{192E664D-2391-034C-9987-D3D5EB6EE065}" type="pres">
      <dgm:prSet presAssocID="{5D5830E5-E21E-4DDF-A3C3-38C50E7C4B83}" presName="vert1" presStyleCnt="0"/>
      <dgm:spPr/>
    </dgm:pt>
  </dgm:ptLst>
  <dgm:cxnLst>
    <dgm:cxn modelId="{7CB6111C-F7DF-43F9-A969-C60115EEBF38}" srcId="{F3D67FED-EB16-406A-BA4E-ED136A39481E}" destId="{5D5830E5-E21E-4DDF-A3C3-38C50E7C4B83}" srcOrd="3" destOrd="0" parTransId="{E20C885C-0C7B-45EF-8727-94E4BCB4160C}" sibTransId="{B96C504C-D27E-48AE-836E-095A739898B8}"/>
    <dgm:cxn modelId="{59DF8422-4AF4-3D42-95C4-57D4B2469E3F}" type="presOf" srcId="{ACD17D0B-F4EC-46C9-9B96-5685D6C25D12}" destId="{1F499D44-78B4-1748-98D9-0B2639347878}" srcOrd="0" destOrd="0" presId="urn:microsoft.com/office/officeart/2008/layout/LinedList"/>
    <dgm:cxn modelId="{B4F7923E-E014-4E19-97B7-CF09F0C69195}" srcId="{F3D67FED-EB16-406A-BA4E-ED136A39481E}" destId="{ACD17D0B-F4EC-46C9-9B96-5685D6C25D12}" srcOrd="1" destOrd="0" parTransId="{71C58755-F1AA-49A5-B904-7F3CE4F3E51F}" sibTransId="{4C2C7BCB-9545-42FA-B9F7-AB575EDC4D4D}"/>
    <dgm:cxn modelId="{7311BD6D-1D9D-5E44-B7EB-4F732AAEFCB0}" type="presOf" srcId="{29C0397B-D5F6-442A-B3B7-ADC079662D38}" destId="{DB2D459E-A436-9D48-A83B-32CB902C023E}" srcOrd="0" destOrd="0" presId="urn:microsoft.com/office/officeart/2008/layout/LinedList"/>
    <dgm:cxn modelId="{1574C477-8260-EF4F-82BD-BF057490F518}" type="presOf" srcId="{F3D67FED-EB16-406A-BA4E-ED136A39481E}" destId="{78E623CF-53AB-584D-A8EC-FBA3718B7075}" srcOrd="0" destOrd="0" presId="urn:microsoft.com/office/officeart/2008/layout/LinedList"/>
    <dgm:cxn modelId="{0D7B2598-EEAB-E148-9558-6ABAD8AF4984}" type="presOf" srcId="{5D5830E5-E21E-4DDF-A3C3-38C50E7C4B83}" destId="{D23A4AAE-6D72-B44C-A903-14C7161845DE}" srcOrd="0" destOrd="0" presId="urn:microsoft.com/office/officeart/2008/layout/LinedList"/>
    <dgm:cxn modelId="{A4611AC4-AD99-E445-BE69-3EAE9A9AD49E}" type="presOf" srcId="{4AE46647-B8B2-48EF-B48E-F8F6E1068152}" destId="{034B9570-B26B-D342-95BC-DA821BFE6FA2}" srcOrd="0" destOrd="0" presId="urn:microsoft.com/office/officeart/2008/layout/LinedList"/>
    <dgm:cxn modelId="{3D9487E0-DB9A-471A-ACD0-983EE71EE8C7}" srcId="{F3D67FED-EB16-406A-BA4E-ED136A39481E}" destId="{29C0397B-D5F6-442A-B3B7-ADC079662D38}" srcOrd="2" destOrd="0" parTransId="{3DCA68BE-2FDC-4BAD-9CF2-BE40F675BAE4}" sibTransId="{0277B753-AD28-4341-953D-1A8A16DBD985}"/>
    <dgm:cxn modelId="{A1AC89ED-8F21-4F4C-81BA-443B59B76E86}" srcId="{F3D67FED-EB16-406A-BA4E-ED136A39481E}" destId="{4AE46647-B8B2-48EF-B48E-F8F6E1068152}" srcOrd="0" destOrd="0" parTransId="{735B4968-34AC-4284-90E7-9332B2F935AB}" sibTransId="{4C0C2F51-614F-472E-8658-48EA79487D8A}"/>
    <dgm:cxn modelId="{BB7B4F17-8C10-244C-9C26-4A1FCBFFA33D}" type="presParOf" srcId="{78E623CF-53AB-584D-A8EC-FBA3718B7075}" destId="{5C98BB4B-D0E2-0B45-843B-AA21A3A32076}" srcOrd="0" destOrd="0" presId="urn:microsoft.com/office/officeart/2008/layout/LinedList"/>
    <dgm:cxn modelId="{A6034622-1886-C34C-A738-C79DA8A4EDA8}" type="presParOf" srcId="{78E623CF-53AB-584D-A8EC-FBA3718B7075}" destId="{6008467A-AC2F-9844-9DA1-D7EE011E89F6}" srcOrd="1" destOrd="0" presId="urn:microsoft.com/office/officeart/2008/layout/LinedList"/>
    <dgm:cxn modelId="{B90CDF17-5032-BA46-BB2F-A0057ACFF4FC}" type="presParOf" srcId="{6008467A-AC2F-9844-9DA1-D7EE011E89F6}" destId="{034B9570-B26B-D342-95BC-DA821BFE6FA2}" srcOrd="0" destOrd="0" presId="urn:microsoft.com/office/officeart/2008/layout/LinedList"/>
    <dgm:cxn modelId="{46129001-A6FB-A542-ADFD-8730688089DD}" type="presParOf" srcId="{6008467A-AC2F-9844-9DA1-D7EE011E89F6}" destId="{2A874D79-B486-4F47-BA60-EB15992BE56A}" srcOrd="1" destOrd="0" presId="urn:microsoft.com/office/officeart/2008/layout/LinedList"/>
    <dgm:cxn modelId="{DF3E9A37-A748-0242-99DF-74D8F43DA917}" type="presParOf" srcId="{78E623CF-53AB-584D-A8EC-FBA3718B7075}" destId="{44839039-BD4A-774C-A965-3B0E26663361}" srcOrd="2" destOrd="0" presId="urn:microsoft.com/office/officeart/2008/layout/LinedList"/>
    <dgm:cxn modelId="{0A81BFF6-E0B6-754D-91D6-9A4AFC3BB40C}" type="presParOf" srcId="{78E623CF-53AB-584D-A8EC-FBA3718B7075}" destId="{84382536-6149-7246-91BB-0A2BA1BA6884}" srcOrd="3" destOrd="0" presId="urn:microsoft.com/office/officeart/2008/layout/LinedList"/>
    <dgm:cxn modelId="{3858A64C-AA13-7F43-8496-1D98718C2F57}" type="presParOf" srcId="{84382536-6149-7246-91BB-0A2BA1BA6884}" destId="{1F499D44-78B4-1748-98D9-0B2639347878}" srcOrd="0" destOrd="0" presId="urn:microsoft.com/office/officeart/2008/layout/LinedList"/>
    <dgm:cxn modelId="{E0C5D689-4A2C-7048-87DA-BE2A2C16E7A1}" type="presParOf" srcId="{84382536-6149-7246-91BB-0A2BA1BA6884}" destId="{DBE5DF59-EFEC-834D-BE88-B98CC6611D61}" srcOrd="1" destOrd="0" presId="urn:microsoft.com/office/officeart/2008/layout/LinedList"/>
    <dgm:cxn modelId="{011B675B-737A-5249-A037-535A3C07908B}" type="presParOf" srcId="{78E623CF-53AB-584D-A8EC-FBA3718B7075}" destId="{34AAB531-387C-BE41-832C-C771159DC6A3}" srcOrd="4" destOrd="0" presId="urn:microsoft.com/office/officeart/2008/layout/LinedList"/>
    <dgm:cxn modelId="{C2A53A30-9CA2-7C42-904B-E4E5D4CC0D69}" type="presParOf" srcId="{78E623CF-53AB-584D-A8EC-FBA3718B7075}" destId="{D4624D5D-AC9D-A24B-8F56-542860D19CD6}" srcOrd="5" destOrd="0" presId="urn:microsoft.com/office/officeart/2008/layout/LinedList"/>
    <dgm:cxn modelId="{D97B061C-3BE7-674D-A65D-5C188907141D}" type="presParOf" srcId="{D4624D5D-AC9D-A24B-8F56-542860D19CD6}" destId="{DB2D459E-A436-9D48-A83B-32CB902C023E}" srcOrd="0" destOrd="0" presId="urn:microsoft.com/office/officeart/2008/layout/LinedList"/>
    <dgm:cxn modelId="{A6EB7EB4-49E4-1344-AF04-2E772E507A0D}" type="presParOf" srcId="{D4624D5D-AC9D-A24B-8F56-542860D19CD6}" destId="{EB5D4D4D-48EF-4747-A4C4-781103C58239}" srcOrd="1" destOrd="0" presId="urn:microsoft.com/office/officeart/2008/layout/LinedList"/>
    <dgm:cxn modelId="{EE93E256-AEAC-1E49-B0E6-AA622C8E8DD8}" type="presParOf" srcId="{78E623CF-53AB-584D-A8EC-FBA3718B7075}" destId="{8525BFD3-4D8C-D344-9783-E70DA919E33C}" srcOrd="6" destOrd="0" presId="urn:microsoft.com/office/officeart/2008/layout/LinedList"/>
    <dgm:cxn modelId="{365D9BB7-C784-1B40-9C4D-3439F86E8E94}" type="presParOf" srcId="{78E623CF-53AB-584D-A8EC-FBA3718B7075}" destId="{C9DAEA28-F637-D447-94FC-3C347FEFFA14}" srcOrd="7" destOrd="0" presId="urn:microsoft.com/office/officeart/2008/layout/LinedList"/>
    <dgm:cxn modelId="{CA7B80DD-8919-3144-B08F-FBCAEBF8210D}" type="presParOf" srcId="{C9DAEA28-F637-D447-94FC-3C347FEFFA14}" destId="{D23A4AAE-6D72-B44C-A903-14C7161845DE}" srcOrd="0" destOrd="0" presId="urn:microsoft.com/office/officeart/2008/layout/LinedList"/>
    <dgm:cxn modelId="{E10D7947-E2A6-C847-81CE-7E959C1E2C81}" type="presParOf" srcId="{C9DAEA28-F637-D447-94FC-3C347FEFFA14}" destId="{192E664D-2391-034C-9987-D3D5EB6EE065}" srcOrd="1" destOrd="0" presId="urn:microsoft.com/office/officeart/2008/layout/Lin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593EB8D3-B620-48F5-8D90-A4789E063F7E}" type="doc">
      <dgm:prSet loTypeId="urn:microsoft.com/office/officeart/2005/8/layout/default" loCatId="list" qsTypeId="urn:microsoft.com/office/officeart/2005/8/quickstyle/simple1" qsCatId="simple" csTypeId="urn:microsoft.com/office/officeart/2005/8/colors/colorful2" csCatId="colorful" phldr="1"/>
      <dgm:spPr/>
      <dgm:t>
        <a:bodyPr/>
        <a:lstStyle/>
        <a:p>
          <a:endParaRPr lang="en-US"/>
        </a:p>
      </dgm:t>
    </dgm:pt>
    <dgm:pt modelId="{57EEAAA7-D848-486C-BB40-AE79D729F209}">
      <dgm:prSet/>
      <dgm:spPr/>
      <dgm:t>
        <a:bodyPr/>
        <a:lstStyle/>
        <a:p>
          <a:r>
            <a:rPr lang="en-US"/>
            <a:t>Xianne Aguiar - </a:t>
          </a:r>
          <a:r>
            <a:rPr lang="en-GB" b="0" i="0"/>
            <a:t>Cancer Improvement Manager - Breast and Gynae </a:t>
          </a:r>
          <a:endParaRPr lang="en-US"/>
        </a:p>
      </dgm:t>
    </dgm:pt>
    <dgm:pt modelId="{BFF75868-EEA2-4F60-9341-6C2C07AE81A4}" type="parTrans" cxnId="{037FED0C-85F0-4FC2-9F2F-7EF8AA0C8A3F}">
      <dgm:prSet/>
      <dgm:spPr/>
      <dgm:t>
        <a:bodyPr/>
        <a:lstStyle/>
        <a:p>
          <a:endParaRPr lang="en-US"/>
        </a:p>
      </dgm:t>
    </dgm:pt>
    <dgm:pt modelId="{8DE57F70-15C1-470E-8C55-5F8ABF2A3160}" type="sibTrans" cxnId="{037FED0C-85F0-4FC2-9F2F-7EF8AA0C8A3F}">
      <dgm:prSet/>
      <dgm:spPr/>
      <dgm:t>
        <a:bodyPr/>
        <a:lstStyle/>
        <a:p>
          <a:endParaRPr lang="en-US"/>
        </a:p>
      </dgm:t>
    </dgm:pt>
    <dgm:pt modelId="{5D8075A7-8403-426D-94EF-8741E747BD15}">
      <dgm:prSet/>
      <dgm:spPr/>
      <dgm:t>
        <a:bodyPr/>
        <a:lstStyle/>
        <a:p>
          <a:r>
            <a:rPr lang="en-US"/>
            <a:t>Tracey Blancke - SELBSP Programme Manager</a:t>
          </a:r>
        </a:p>
      </dgm:t>
    </dgm:pt>
    <dgm:pt modelId="{E7724ABA-E221-45E7-89C4-CFB174A0F94D}" type="parTrans" cxnId="{D55E9869-C173-45FB-88AF-765E037C6689}">
      <dgm:prSet/>
      <dgm:spPr/>
      <dgm:t>
        <a:bodyPr/>
        <a:lstStyle/>
        <a:p>
          <a:endParaRPr lang="en-US"/>
        </a:p>
      </dgm:t>
    </dgm:pt>
    <dgm:pt modelId="{46B3CCB8-B3F2-4300-B45D-79DDC7B7FB27}" type="sibTrans" cxnId="{D55E9869-C173-45FB-88AF-765E037C6689}">
      <dgm:prSet/>
      <dgm:spPr/>
      <dgm:t>
        <a:bodyPr/>
        <a:lstStyle/>
        <a:p>
          <a:endParaRPr lang="en-US"/>
        </a:p>
      </dgm:t>
    </dgm:pt>
    <dgm:pt modelId="{6B2B9BFB-1481-4168-A94C-FEE9BF413DE8}">
      <dgm:prSet/>
      <dgm:spPr/>
      <dgm:t>
        <a:bodyPr/>
        <a:lstStyle/>
        <a:p>
          <a:r>
            <a:rPr lang="en-GB"/>
            <a:t>Francesca Fiennes – Health Promotion Specialist, SELBSP</a:t>
          </a:r>
          <a:endParaRPr lang="en-US"/>
        </a:p>
      </dgm:t>
    </dgm:pt>
    <dgm:pt modelId="{4F155EB0-60A5-461D-82F9-304900766252}" type="parTrans" cxnId="{05371F0F-BF19-423E-8996-82006D28CDD8}">
      <dgm:prSet/>
      <dgm:spPr/>
      <dgm:t>
        <a:bodyPr/>
        <a:lstStyle/>
        <a:p>
          <a:endParaRPr lang="en-US"/>
        </a:p>
      </dgm:t>
    </dgm:pt>
    <dgm:pt modelId="{E7706E5E-12A9-4929-8333-480D80DD4752}" type="sibTrans" cxnId="{05371F0F-BF19-423E-8996-82006D28CDD8}">
      <dgm:prSet/>
      <dgm:spPr/>
      <dgm:t>
        <a:bodyPr/>
        <a:lstStyle/>
        <a:p>
          <a:endParaRPr lang="en-US"/>
        </a:p>
      </dgm:t>
    </dgm:pt>
    <dgm:pt modelId="{792D7981-351F-4390-A9C2-038FE748725B}">
      <dgm:prSet/>
      <dgm:spPr/>
      <dgm:t>
        <a:bodyPr/>
        <a:lstStyle/>
        <a:p>
          <a:r>
            <a:rPr lang="en-GB"/>
            <a:t>Zara Gross -  Early Diagnosis Lead, SELCA</a:t>
          </a:r>
          <a:endParaRPr lang="en-US"/>
        </a:p>
      </dgm:t>
    </dgm:pt>
    <dgm:pt modelId="{E2B88AB4-BE3D-45AD-A350-63850DDAB1F8}" type="parTrans" cxnId="{8CF55879-D689-4C06-8A48-C30E2F7B495D}">
      <dgm:prSet/>
      <dgm:spPr/>
      <dgm:t>
        <a:bodyPr/>
        <a:lstStyle/>
        <a:p>
          <a:endParaRPr lang="en-US"/>
        </a:p>
      </dgm:t>
    </dgm:pt>
    <dgm:pt modelId="{7582D49F-73F3-4BA0-8076-9DC3A1E7B796}" type="sibTrans" cxnId="{8CF55879-D689-4C06-8A48-C30E2F7B495D}">
      <dgm:prSet/>
      <dgm:spPr/>
      <dgm:t>
        <a:bodyPr/>
        <a:lstStyle/>
        <a:p>
          <a:endParaRPr lang="en-US"/>
        </a:p>
      </dgm:t>
    </dgm:pt>
    <dgm:pt modelId="{4F2F69CA-EAC7-4377-ACA7-D83D12441F0D}">
      <dgm:prSet/>
      <dgm:spPr/>
      <dgm:t>
        <a:bodyPr/>
        <a:lstStyle/>
        <a:p>
          <a:r>
            <a:rPr lang="en-US"/>
            <a:t>Jessica Hannah - SELBSP Service Manager </a:t>
          </a:r>
        </a:p>
      </dgm:t>
    </dgm:pt>
    <dgm:pt modelId="{720AA600-8DE2-47C4-AF9F-AF09732F120B}" type="parTrans" cxnId="{BB155C81-02A4-4EBA-AA3A-9FCB94A0AC49}">
      <dgm:prSet/>
      <dgm:spPr/>
      <dgm:t>
        <a:bodyPr/>
        <a:lstStyle/>
        <a:p>
          <a:endParaRPr lang="en-US"/>
        </a:p>
      </dgm:t>
    </dgm:pt>
    <dgm:pt modelId="{75109A11-B362-4FA4-83A4-AEF58B109BEF}" type="sibTrans" cxnId="{BB155C81-02A4-4EBA-AA3A-9FCB94A0AC49}">
      <dgm:prSet/>
      <dgm:spPr/>
      <dgm:t>
        <a:bodyPr/>
        <a:lstStyle/>
        <a:p>
          <a:endParaRPr lang="en-US"/>
        </a:p>
      </dgm:t>
    </dgm:pt>
    <dgm:pt modelId="{071A593A-746A-49CB-9965-4F05AA8F8339}">
      <dgm:prSet/>
      <dgm:spPr/>
      <dgm:t>
        <a:bodyPr/>
        <a:lstStyle/>
        <a:p>
          <a:r>
            <a:rPr lang="en-US"/>
            <a:t>Juliet Morel - Consultant Radiologist, King’s College Hospital</a:t>
          </a:r>
        </a:p>
      </dgm:t>
    </dgm:pt>
    <dgm:pt modelId="{EA6F92C2-546D-461B-8484-B3E5E9D83F35}" type="parTrans" cxnId="{5E6793FE-D7E1-4858-8CC3-A6CC118D93B4}">
      <dgm:prSet/>
      <dgm:spPr/>
      <dgm:t>
        <a:bodyPr/>
        <a:lstStyle/>
        <a:p>
          <a:endParaRPr lang="en-US"/>
        </a:p>
      </dgm:t>
    </dgm:pt>
    <dgm:pt modelId="{4319670D-1253-4984-9A24-E8A02C18C256}" type="sibTrans" cxnId="{5E6793FE-D7E1-4858-8CC3-A6CC118D93B4}">
      <dgm:prSet/>
      <dgm:spPr/>
      <dgm:t>
        <a:bodyPr/>
        <a:lstStyle/>
        <a:p>
          <a:endParaRPr lang="en-US"/>
        </a:p>
      </dgm:t>
    </dgm:pt>
    <dgm:pt modelId="{28278273-858C-427F-8C15-3E5FB31201D4}">
      <dgm:prSet/>
      <dgm:spPr/>
      <dgm:t>
        <a:bodyPr/>
        <a:lstStyle/>
        <a:p>
          <a:pPr rtl="0"/>
          <a:r>
            <a:rPr lang="en-US"/>
            <a:t>Kirsty </a:t>
          </a:r>
          <a:r>
            <a:rPr lang="en-US">
              <a:latin typeface="Calibri Light" panose="020F0302020204030204"/>
            </a:rPr>
            <a:t>Nash -</a:t>
          </a:r>
          <a:r>
            <a:rPr lang="en-US"/>
            <a:t> Cancer Facilitator (Bexley, Greenwich Lewisham), SEL ICB</a:t>
          </a:r>
        </a:p>
      </dgm:t>
    </dgm:pt>
    <dgm:pt modelId="{B6054B23-BDC3-4660-927B-A61F3813634A}" type="parTrans" cxnId="{C1B7D1E1-B1D2-4298-A499-7511CAB859F7}">
      <dgm:prSet/>
      <dgm:spPr/>
      <dgm:t>
        <a:bodyPr/>
        <a:lstStyle/>
        <a:p>
          <a:endParaRPr lang="en-US"/>
        </a:p>
      </dgm:t>
    </dgm:pt>
    <dgm:pt modelId="{7CBD3EA1-21AC-4864-89C2-81ED4722076A}" type="sibTrans" cxnId="{C1B7D1E1-B1D2-4298-A499-7511CAB859F7}">
      <dgm:prSet/>
      <dgm:spPr/>
      <dgm:t>
        <a:bodyPr/>
        <a:lstStyle/>
        <a:p>
          <a:endParaRPr lang="en-US"/>
        </a:p>
      </dgm:t>
    </dgm:pt>
    <dgm:pt modelId="{0147656E-13DB-46BD-85D0-44A9EFEBA713}">
      <dgm:prSet/>
      <dgm:spPr/>
      <dgm:t>
        <a:bodyPr/>
        <a:lstStyle/>
        <a:p>
          <a:r>
            <a:rPr lang="en-US"/>
            <a:t>Eileen Pearson - Cancer Facilitator (Bromley, Lambeth and Southwark), SEL ICB</a:t>
          </a:r>
        </a:p>
      </dgm:t>
    </dgm:pt>
    <dgm:pt modelId="{6EF0979B-71FA-4B37-A13E-95BCFC00A093}" type="parTrans" cxnId="{E535948F-1F54-44D7-93B1-37CA66FED717}">
      <dgm:prSet/>
      <dgm:spPr/>
      <dgm:t>
        <a:bodyPr/>
        <a:lstStyle/>
        <a:p>
          <a:endParaRPr lang="en-US"/>
        </a:p>
      </dgm:t>
    </dgm:pt>
    <dgm:pt modelId="{2636CBD4-E232-41F0-9E5E-BE2BEA9ADD75}" type="sibTrans" cxnId="{E535948F-1F54-44D7-93B1-37CA66FED717}">
      <dgm:prSet/>
      <dgm:spPr/>
      <dgm:t>
        <a:bodyPr/>
        <a:lstStyle/>
        <a:p>
          <a:endParaRPr lang="en-US"/>
        </a:p>
      </dgm:t>
    </dgm:pt>
    <dgm:pt modelId="{5DB2696F-6E48-4BF5-8877-A7EFBA02B19D}">
      <dgm:prSet/>
      <dgm:spPr/>
      <dgm:t>
        <a:bodyPr/>
        <a:lstStyle/>
        <a:p>
          <a:pPr rtl="0"/>
          <a:r>
            <a:rPr lang="en-US"/>
            <a:t>Patricia </a:t>
          </a:r>
          <a:r>
            <a:rPr lang="en-US">
              <a:latin typeface="Calibri Light" panose="020F0302020204030204"/>
            </a:rPr>
            <a:t>Rodrigues -</a:t>
          </a:r>
          <a:r>
            <a:rPr lang="en-US"/>
            <a:t> Deputy Superintendent, King’s College Hospital </a:t>
          </a:r>
        </a:p>
      </dgm:t>
    </dgm:pt>
    <dgm:pt modelId="{D2233E27-AFB0-493D-9942-E5BA30597FD2}" type="parTrans" cxnId="{15C53745-BC35-43A9-A17A-A32B4F8B020F}">
      <dgm:prSet/>
      <dgm:spPr/>
      <dgm:t>
        <a:bodyPr/>
        <a:lstStyle/>
        <a:p>
          <a:endParaRPr lang="en-US"/>
        </a:p>
      </dgm:t>
    </dgm:pt>
    <dgm:pt modelId="{180C2A81-CD96-466C-8304-FF91D6335102}" type="sibTrans" cxnId="{15C53745-BC35-43A9-A17A-A32B4F8B020F}">
      <dgm:prSet/>
      <dgm:spPr/>
      <dgm:t>
        <a:bodyPr/>
        <a:lstStyle/>
        <a:p>
          <a:endParaRPr lang="en-US"/>
        </a:p>
      </dgm:t>
    </dgm:pt>
    <dgm:pt modelId="{5596B23D-C3F6-430E-A205-D24F3A086672}">
      <dgm:prSet/>
      <dgm:spPr/>
      <dgm:t>
        <a:bodyPr/>
        <a:lstStyle/>
        <a:p>
          <a:r>
            <a:rPr lang="en-US"/>
            <a:t>Janet Sedgwick  - Lead Clinical Nurse Specialist, King’s College Hospital</a:t>
          </a:r>
        </a:p>
      </dgm:t>
    </dgm:pt>
    <dgm:pt modelId="{F20F767D-FC07-4B87-A216-11FA4CA2303B}" type="parTrans" cxnId="{04D021F4-D85D-421C-A1F5-0CC058A0F3C4}">
      <dgm:prSet/>
      <dgm:spPr/>
      <dgm:t>
        <a:bodyPr/>
        <a:lstStyle/>
        <a:p>
          <a:endParaRPr lang="en-US"/>
        </a:p>
      </dgm:t>
    </dgm:pt>
    <dgm:pt modelId="{BCC27F46-DF62-4A2F-8DDA-51ED3707B3CD}" type="sibTrans" cxnId="{04D021F4-D85D-421C-A1F5-0CC058A0F3C4}">
      <dgm:prSet/>
      <dgm:spPr/>
      <dgm:t>
        <a:bodyPr/>
        <a:lstStyle/>
        <a:p>
          <a:endParaRPr lang="en-US"/>
        </a:p>
      </dgm:t>
    </dgm:pt>
    <dgm:pt modelId="{F2A0C443-C7FB-40E2-8CA9-9EEB49CB2DB7}">
      <dgm:prSet/>
      <dgm:spPr/>
      <dgm:t>
        <a:bodyPr/>
        <a:lstStyle/>
        <a:p>
          <a:r>
            <a:rPr lang="en-US"/>
            <a:t>Chris Wanstall - </a:t>
          </a:r>
          <a:r>
            <a:rPr lang="en-GB" b="0" i="0"/>
            <a:t>Cancer Improvement Manager – Inequalities and Early Diagnosis, SELCA</a:t>
          </a:r>
          <a:endParaRPr lang="en-US"/>
        </a:p>
      </dgm:t>
    </dgm:pt>
    <dgm:pt modelId="{47EB1EDB-5932-4D3C-B7BA-173BF56E89D0}" type="parTrans" cxnId="{A1E555B5-8784-4A5D-8C52-83492604D62A}">
      <dgm:prSet/>
      <dgm:spPr/>
      <dgm:t>
        <a:bodyPr/>
        <a:lstStyle/>
        <a:p>
          <a:endParaRPr lang="en-US"/>
        </a:p>
      </dgm:t>
    </dgm:pt>
    <dgm:pt modelId="{6299562B-FF9F-453B-9226-E3444B21E468}" type="sibTrans" cxnId="{A1E555B5-8784-4A5D-8C52-83492604D62A}">
      <dgm:prSet/>
      <dgm:spPr/>
      <dgm:t>
        <a:bodyPr/>
        <a:lstStyle/>
        <a:p>
          <a:endParaRPr lang="en-US"/>
        </a:p>
      </dgm:t>
    </dgm:pt>
    <dgm:pt modelId="{B581D881-E3E4-4F01-81FC-05C4110583AF}">
      <dgm:prSet phldr="0"/>
      <dgm:spPr/>
      <dgm:t>
        <a:bodyPr/>
        <a:lstStyle/>
        <a:p>
          <a:pPr rtl="0"/>
          <a:r>
            <a:rPr lang="en-US" b="1">
              <a:latin typeface="Calibri Light" panose="020F0302020204030204"/>
            </a:rPr>
            <a:t>Alice-Amanda Hinton – Co-Chair of Kings &amp; Queers Network, King's College Hospital</a:t>
          </a:r>
        </a:p>
      </dgm:t>
    </dgm:pt>
    <dgm:pt modelId="{34DF87F1-E38F-488A-882B-4DC09C780D51}" type="parTrans" cxnId="{E0E56D48-1EB8-4E6B-B0E5-E84507952AD0}">
      <dgm:prSet/>
      <dgm:spPr/>
    </dgm:pt>
    <dgm:pt modelId="{9DFC29C4-8B4D-4EE0-9961-8B182248A410}" type="sibTrans" cxnId="{E0E56D48-1EB8-4E6B-B0E5-E84507952AD0}">
      <dgm:prSet/>
      <dgm:spPr/>
    </dgm:pt>
    <dgm:pt modelId="{788EC74A-BFDA-364A-83F2-36613718646C}" type="pres">
      <dgm:prSet presAssocID="{593EB8D3-B620-48F5-8D90-A4789E063F7E}" presName="diagram" presStyleCnt="0">
        <dgm:presLayoutVars>
          <dgm:dir/>
          <dgm:resizeHandles val="exact"/>
        </dgm:presLayoutVars>
      </dgm:prSet>
      <dgm:spPr/>
    </dgm:pt>
    <dgm:pt modelId="{92CEE9A6-545A-804A-87F7-C7A1897A5EE5}" type="pres">
      <dgm:prSet presAssocID="{57EEAAA7-D848-486C-BB40-AE79D729F209}" presName="node" presStyleLbl="node1" presStyleIdx="0" presStyleCnt="12">
        <dgm:presLayoutVars>
          <dgm:bulletEnabled val="1"/>
        </dgm:presLayoutVars>
      </dgm:prSet>
      <dgm:spPr/>
    </dgm:pt>
    <dgm:pt modelId="{D9EC90FC-35CA-0841-A06C-B387AD177D93}" type="pres">
      <dgm:prSet presAssocID="{8DE57F70-15C1-470E-8C55-5F8ABF2A3160}" presName="sibTrans" presStyleCnt="0"/>
      <dgm:spPr/>
    </dgm:pt>
    <dgm:pt modelId="{1260884C-1E9C-084B-9E38-A2B37F7433C0}" type="pres">
      <dgm:prSet presAssocID="{5D8075A7-8403-426D-94EF-8741E747BD15}" presName="node" presStyleLbl="node1" presStyleIdx="1" presStyleCnt="12">
        <dgm:presLayoutVars>
          <dgm:bulletEnabled val="1"/>
        </dgm:presLayoutVars>
      </dgm:prSet>
      <dgm:spPr/>
    </dgm:pt>
    <dgm:pt modelId="{722605E5-03ED-DD4A-A877-78307D8AE8EE}" type="pres">
      <dgm:prSet presAssocID="{46B3CCB8-B3F2-4300-B45D-79DDC7B7FB27}" presName="sibTrans" presStyleCnt="0"/>
      <dgm:spPr/>
    </dgm:pt>
    <dgm:pt modelId="{2FF05A0D-C1E3-DC45-8BAE-EFBC52F1E978}" type="pres">
      <dgm:prSet presAssocID="{6B2B9BFB-1481-4168-A94C-FEE9BF413DE8}" presName="node" presStyleLbl="node1" presStyleIdx="2" presStyleCnt="12">
        <dgm:presLayoutVars>
          <dgm:bulletEnabled val="1"/>
        </dgm:presLayoutVars>
      </dgm:prSet>
      <dgm:spPr/>
    </dgm:pt>
    <dgm:pt modelId="{628B91A6-1368-FB4F-B59C-1513CB2E302B}" type="pres">
      <dgm:prSet presAssocID="{E7706E5E-12A9-4929-8333-480D80DD4752}" presName="sibTrans" presStyleCnt="0"/>
      <dgm:spPr/>
    </dgm:pt>
    <dgm:pt modelId="{9AD3A3AD-E3AE-054F-ABAE-F724D2614B08}" type="pres">
      <dgm:prSet presAssocID="{792D7981-351F-4390-A9C2-038FE748725B}" presName="node" presStyleLbl="node1" presStyleIdx="3" presStyleCnt="12">
        <dgm:presLayoutVars>
          <dgm:bulletEnabled val="1"/>
        </dgm:presLayoutVars>
      </dgm:prSet>
      <dgm:spPr/>
    </dgm:pt>
    <dgm:pt modelId="{04318E0C-B201-CF4F-A898-F54B4C2DB7E6}" type="pres">
      <dgm:prSet presAssocID="{7582D49F-73F3-4BA0-8076-9DC3A1E7B796}" presName="sibTrans" presStyleCnt="0"/>
      <dgm:spPr/>
    </dgm:pt>
    <dgm:pt modelId="{A61B3BCA-6863-DE4A-BD2F-7D55B2996FC2}" type="pres">
      <dgm:prSet presAssocID="{4F2F69CA-EAC7-4377-ACA7-D83D12441F0D}" presName="node" presStyleLbl="node1" presStyleIdx="4" presStyleCnt="12">
        <dgm:presLayoutVars>
          <dgm:bulletEnabled val="1"/>
        </dgm:presLayoutVars>
      </dgm:prSet>
      <dgm:spPr/>
    </dgm:pt>
    <dgm:pt modelId="{A9E2282A-B71E-5E4A-AE88-AE86A3DEA27F}" type="pres">
      <dgm:prSet presAssocID="{75109A11-B362-4FA4-83A4-AEF58B109BEF}" presName="sibTrans" presStyleCnt="0"/>
      <dgm:spPr/>
    </dgm:pt>
    <dgm:pt modelId="{F2E74532-BF3F-44F1-82BD-381160C496FF}" type="pres">
      <dgm:prSet presAssocID="{B581D881-E3E4-4F01-81FC-05C4110583AF}" presName="node" presStyleLbl="node1" presStyleIdx="5" presStyleCnt="12">
        <dgm:presLayoutVars>
          <dgm:bulletEnabled val="1"/>
        </dgm:presLayoutVars>
      </dgm:prSet>
      <dgm:spPr/>
    </dgm:pt>
    <dgm:pt modelId="{79DF037B-5C4B-4414-90B3-973B2C98B779}" type="pres">
      <dgm:prSet presAssocID="{9DFC29C4-8B4D-4EE0-9961-8B182248A410}" presName="sibTrans" presStyleCnt="0"/>
      <dgm:spPr/>
    </dgm:pt>
    <dgm:pt modelId="{B5959793-0A79-2344-AA9C-11997F4B71E9}" type="pres">
      <dgm:prSet presAssocID="{071A593A-746A-49CB-9965-4F05AA8F8339}" presName="node" presStyleLbl="node1" presStyleIdx="6" presStyleCnt="12">
        <dgm:presLayoutVars>
          <dgm:bulletEnabled val="1"/>
        </dgm:presLayoutVars>
      </dgm:prSet>
      <dgm:spPr/>
    </dgm:pt>
    <dgm:pt modelId="{E6BBAAFC-10EB-5C47-80DE-E6F8F9588A48}" type="pres">
      <dgm:prSet presAssocID="{4319670D-1253-4984-9A24-E8A02C18C256}" presName="sibTrans" presStyleCnt="0"/>
      <dgm:spPr/>
    </dgm:pt>
    <dgm:pt modelId="{B6911137-00A5-1C48-B8C5-AC008629CD2C}" type="pres">
      <dgm:prSet presAssocID="{28278273-858C-427F-8C15-3E5FB31201D4}" presName="node" presStyleLbl="node1" presStyleIdx="7" presStyleCnt="12">
        <dgm:presLayoutVars>
          <dgm:bulletEnabled val="1"/>
        </dgm:presLayoutVars>
      </dgm:prSet>
      <dgm:spPr/>
    </dgm:pt>
    <dgm:pt modelId="{E3A37536-DF2C-254A-B42D-C2CF81F171B9}" type="pres">
      <dgm:prSet presAssocID="{7CBD3EA1-21AC-4864-89C2-81ED4722076A}" presName="sibTrans" presStyleCnt="0"/>
      <dgm:spPr/>
    </dgm:pt>
    <dgm:pt modelId="{05F87577-1B32-E14D-BE7F-2D634770E2E0}" type="pres">
      <dgm:prSet presAssocID="{0147656E-13DB-46BD-85D0-44A9EFEBA713}" presName="node" presStyleLbl="node1" presStyleIdx="8" presStyleCnt="12">
        <dgm:presLayoutVars>
          <dgm:bulletEnabled val="1"/>
        </dgm:presLayoutVars>
      </dgm:prSet>
      <dgm:spPr/>
    </dgm:pt>
    <dgm:pt modelId="{466F31AB-5EDF-3741-841E-F03F08113E65}" type="pres">
      <dgm:prSet presAssocID="{2636CBD4-E232-41F0-9E5E-BE2BEA9ADD75}" presName="sibTrans" presStyleCnt="0"/>
      <dgm:spPr/>
    </dgm:pt>
    <dgm:pt modelId="{6858C71B-6793-3442-9F81-8DE5E0C905BB}" type="pres">
      <dgm:prSet presAssocID="{5DB2696F-6E48-4BF5-8877-A7EFBA02B19D}" presName="node" presStyleLbl="node1" presStyleIdx="9" presStyleCnt="12">
        <dgm:presLayoutVars>
          <dgm:bulletEnabled val="1"/>
        </dgm:presLayoutVars>
      </dgm:prSet>
      <dgm:spPr/>
    </dgm:pt>
    <dgm:pt modelId="{EB94E263-3739-F546-877F-FBF0BD00562D}" type="pres">
      <dgm:prSet presAssocID="{180C2A81-CD96-466C-8304-FF91D6335102}" presName="sibTrans" presStyleCnt="0"/>
      <dgm:spPr/>
    </dgm:pt>
    <dgm:pt modelId="{075F6458-74F9-5D4A-9C1C-2BBFF01BE666}" type="pres">
      <dgm:prSet presAssocID="{5596B23D-C3F6-430E-A205-D24F3A086672}" presName="node" presStyleLbl="node1" presStyleIdx="10" presStyleCnt="12">
        <dgm:presLayoutVars>
          <dgm:bulletEnabled val="1"/>
        </dgm:presLayoutVars>
      </dgm:prSet>
      <dgm:spPr/>
    </dgm:pt>
    <dgm:pt modelId="{1B050CC7-C35A-A643-86CC-4E83381F57FA}" type="pres">
      <dgm:prSet presAssocID="{BCC27F46-DF62-4A2F-8DDA-51ED3707B3CD}" presName="sibTrans" presStyleCnt="0"/>
      <dgm:spPr/>
    </dgm:pt>
    <dgm:pt modelId="{2ABE140C-4160-734E-ADB2-46F60DAB9C91}" type="pres">
      <dgm:prSet presAssocID="{F2A0C443-C7FB-40E2-8CA9-9EEB49CB2DB7}" presName="node" presStyleLbl="node1" presStyleIdx="11" presStyleCnt="12">
        <dgm:presLayoutVars>
          <dgm:bulletEnabled val="1"/>
        </dgm:presLayoutVars>
      </dgm:prSet>
      <dgm:spPr/>
    </dgm:pt>
  </dgm:ptLst>
  <dgm:cxnLst>
    <dgm:cxn modelId="{037FED0C-85F0-4FC2-9F2F-7EF8AA0C8A3F}" srcId="{593EB8D3-B620-48F5-8D90-A4789E063F7E}" destId="{57EEAAA7-D848-486C-BB40-AE79D729F209}" srcOrd="0" destOrd="0" parTransId="{BFF75868-EEA2-4F60-9341-6C2C07AE81A4}" sibTransId="{8DE57F70-15C1-470E-8C55-5F8ABF2A3160}"/>
    <dgm:cxn modelId="{05371F0F-BF19-423E-8996-82006D28CDD8}" srcId="{593EB8D3-B620-48F5-8D90-A4789E063F7E}" destId="{6B2B9BFB-1481-4168-A94C-FEE9BF413DE8}" srcOrd="2" destOrd="0" parTransId="{4F155EB0-60A5-461D-82F9-304900766252}" sibTransId="{E7706E5E-12A9-4929-8333-480D80DD4752}"/>
    <dgm:cxn modelId="{63CDAD12-645E-46BD-9B8E-9E1E5FD37AB1}" type="presOf" srcId="{B581D881-E3E4-4F01-81FC-05C4110583AF}" destId="{F2E74532-BF3F-44F1-82BD-381160C496FF}" srcOrd="0" destOrd="0" presId="urn:microsoft.com/office/officeart/2005/8/layout/default"/>
    <dgm:cxn modelId="{918F2E18-971D-4FA1-9338-F19F7B2B3B71}" type="presOf" srcId="{071A593A-746A-49CB-9965-4F05AA8F8339}" destId="{B5959793-0A79-2344-AA9C-11997F4B71E9}" srcOrd="0" destOrd="0" presId="urn:microsoft.com/office/officeart/2005/8/layout/default"/>
    <dgm:cxn modelId="{1025561B-45A0-4B98-9C4A-372D05E6BCB3}" type="presOf" srcId="{5DB2696F-6E48-4BF5-8877-A7EFBA02B19D}" destId="{6858C71B-6793-3442-9F81-8DE5E0C905BB}" srcOrd="0" destOrd="0" presId="urn:microsoft.com/office/officeart/2005/8/layout/default"/>
    <dgm:cxn modelId="{BE1E5227-A5E0-4A8E-A05B-52AA01F7521D}" type="presOf" srcId="{6B2B9BFB-1481-4168-A94C-FEE9BF413DE8}" destId="{2FF05A0D-C1E3-DC45-8BAE-EFBC52F1E978}" srcOrd="0" destOrd="0" presId="urn:microsoft.com/office/officeart/2005/8/layout/default"/>
    <dgm:cxn modelId="{0D18155E-08EB-4CAA-BB33-55AFAD5DF13A}" type="presOf" srcId="{4F2F69CA-EAC7-4377-ACA7-D83D12441F0D}" destId="{A61B3BCA-6863-DE4A-BD2F-7D55B2996FC2}" srcOrd="0" destOrd="0" presId="urn:microsoft.com/office/officeart/2005/8/layout/default"/>
    <dgm:cxn modelId="{15C53745-BC35-43A9-A17A-A32B4F8B020F}" srcId="{593EB8D3-B620-48F5-8D90-A4789E063F7E}" destId="{5DB2696F-6E48-4BF5-8877-A7EFBA02B19D}" srcOrd="9" destOrd="0" parTransId="{D2233E27-AFB0-493D-9942-E5BA30597FD2}" sibTransId="{180C2A81-CD96-466C-8304-FF91D6335102}"/>
    <dgm:cxn modelId="{E0E56D48-1EB8-4E6B-B0E5-E84507952AD0}" srcId="{593EB8D3-B620-48F5-8D90-A4789E063F7E}" destId="{B581D881-E3E4-4F01-81FC-05C4110583AF}" srcOrd="5" destOrd="0" parTransId="{34DF87F1-E38F-488A-882B-4DC09C780D51}" sibTransId="{9DFC29C4-8B4D-4EE0-9961-8B182248A410}"/>
    <dgm:cxn modelId="{D55E9869-C173-45FB-88AF-765E037C6689}" srcId="{593EB8D3-B620-48F5-8D90-A4789E063F7E}" destId="{5D8075A7-8403-426D-94EF-8741E747BD15}" srcOrd="1" destOrd="0" parTransId="{E7724ABA-E221-45E7-89C4-CFB174A0F94D}" sibTransId="{46B3CCB8-B3F2-4300-B45D-79DDC7B7FB27}"/>
    <dgm:cxn modelId="{3270054E-7504-4FB6-96D3-598EAC50F0E4}" type="presOf" srcId="{5596B23D-C3F6-430E-A205-D24F3A086672}" destId="{075F6458-74F9-5D4A-9C1C-2BBFF01BE666}" srcOrd="0" destOrd="0" presId="urn:microsoft.com/office/officeart/2005/8/layout/default"/>
    <dgm:cxn modelId="{6FD2824E-B321-4D4C-88A2-212A021F03A3}" type="presOf" srcId="{5D8075A7-8403-426D-94EF-8741E747BD15}" destId="{1260884C-1E9C-084B-9E38-A2B37F7433C0}" srcOrd="0" destOrd="0" presId="urn:microsoft.com/office/officeart/2005/8/layout/default"/>
    <dgm:cxn modelId="{8CF55879-D689-4C06-8A48-C30E2F7B495D}" srcId="{593EB8D3-B620-48F5-8D90-A4789E063F7E}" destId="{792D7981-351F-4390-A9C2-038FE748725B}" srcOrd="3" destOrd="0" parTransId="{E2B88AB4-BE3D-45AD-A350-63850DDAB1F8}" sibTransId="{7582D49F-73F3-4BA0-8076-9DC3A1E7B796}"/>
    <dgm:cxn modelId="{B6DE1580-7D63-49E5-8256-3B5C87E028F8}" type="presOf" srcId="{0147656E-13DB-46BD-85D0-44A9EFEBA713}" destId="{05F87577-1B32-E14D-BE7F-2D634770E2E0}" srcOrd="0" destOrd="0" presId="urn:microsoft.com/office/officeart/2005/8/layout/default"/>
    <dgm:cxn modelId="{BB155C81-02A4-4EBA-AA3A-9FCB94A0AC49}" srcId="{593EB8D3-B620-48F5-8D90-A4789E063F7E}" destId="{4F2F69CA-EAC7-4377-ACA7-D83D12441F0D}" srcOrd="4" destOrd="0" parTransId="{720AA600-8DE2-47C4-AF9F-AF09732F120B}" sibTransId="{75109A11-B362-4FA4-83A4-AEF58B109BEF}"/>
    <dgm:cxn modelId="{E535948F-1F54-44D7-93B1-37CA66FED717}" srcId="{593EB8D3-B620-48F5-8D90-A4789E063F7E}" destId="{0147656E-13DB-46BD-85D0-44A9EFEBA713}" srcOrd="8" destOrd="0" parTransId="{6EF0979B-71FA-4B37-A13E-95BCFC00A093}" sibTransId="{2636CBD4-E232-41F0-9E5E-BE2BEA9ADD75}"/>
    <dgm:cxn modelId="{1A99C292-5C56-466F-A29B-816279AC8477}" type="presOf" srcId="{57EEAAA7-D848-486C-BB40-AE79D729F209}" destId="{92CEE9A6-545A-804A-87F7-C7A1897A5EE5}" srcOrd="0" destOrd="0" presId="urn:microsoft.com/office/officeart/2005/8/layout/default"/>
    <dgm:cxn modelId="{A1E555B5-8784-4A5D-8C52-83492604D62A}" srcId="{593EB8D3-B620-48F5-8D90-A4789E063F7E}" destId="{F2A0C443-C7FB-40E2-8CA9-9EEB49CB2DB7}" srcOrd="11" destOrd="0" parTransId="{47EB1EDB-5932-4D3C-B7BA-173BF56E89D0}" sibTransId="{6299562B-FF9F-453B-9226-E3444B21E468}"/>
    <dgm:cxn modelId="{09D245BA-C1BE-416A-97A0-E6C0A88F4D81}" type="presOf" srcId="{28278273-858C-427F-8C15-3E5FB31201D4}" destId="{B6911137-00A5-1C48-B8C5-AC008629CD2C}" srcOrd="0" destOrd="0" presId="urn:microsoft.com/office/officeart/2005/8/layout/default"/>
    <dgm:cxn modelId="{C7F723E0-81A5-924B-86F4-7CA9D8C514C1}" type="presOf" srcId="{593EB8D3-B620-48F5-8D90-A4789E063F7E}" destId="{788EC74A-BFDA-364A-83F2-36613718646C}" srcOrd="0" destOrd="0" presId="urn:microsoft.com/office/officeart/2005/8/layout/default"/>
    <dgm:cxn modelId="{8F6B4BE1-22D2-48F4-AB28-5326492A0532}" type="presOf" srcId="{F2A0C443-C7FB-40E2-8CA9-9EEB49CB2DB7}" destId="{2ABE140C-4160-734E-ADB2-46F60DAB9C91}" srcOrd="0" destOrd="0" presId="urn:microsoft.com/office/officeart/2005/8/layout/default"/>
    <dgm:cxn modelId="{C1B7D1E1-B1D2-4298-A499-7511CAB859F7}" srcId="{593EB8D3-B620-48F5-8D90-A4789E063F7E}" destId="{28278273-858C-427F-8C15-3E5FB31201D4}" srcOrd="7" destOrd="0" parTransId="{B6054B23-BDC3-4660-927B-A61F3813634A}" sibTransId="{7CBD3EA1-21AC-4864-89C2-81ED4722076A}"/>
    <dgm:cxn modelId="{B42732F1-C64A-4AD6-840C-3A8CE432EFD8}" type="presOf" srcId="{792D7981-351F-4390-A9C2-038FE748725B}" destId="{9AD3A3AD-E3AE-054F-ABAE-F724D2614B08}" srcOrd="0" destOrd="0" presId="urn:microsoft.com/office/officeart/2005/8/layout/default"/>
    <dgm:cxn modelId="{04D021F4-D85D-421C-A1F5-0CC058A0F3C4}" srcId="{593EB8D3-B620-48F5-8D90-A4789E063F7E}" destId="{5596B23D-C3F6-430E-A205-D24F3A086672}" srcOrd="10" destOrd="0" parTransId="{F20F767D-FC07-4B87-A216-11FA4CA2303B}" sibTransId="{BCC27F46-DF62-4A2F-8DDA-51ED3707B3CD}"/>
    <dgm:cxn modelId="{5E6793FE-D7E1-4858-8CC3-A6CC118D93B4}" srcId="{593EB8D3-B620-48F5-8D90-A4789E063F7E}" destId="{071A593A-746A-49CB-9965-4F05AA8F8339}" srcOrd="6" destOrd="0" parTransId="{EA6F92C2-546D-461B-8484-B3E5E9D83F35}" sibTransId="{4319670D-1253-4984-9A24-E8A02C18C256}"/>
    <dgm:cxn modelId="{1D0364B4-0606-4896-B140-90B9CDA1EBF5}" type="presParOf" srcId="{788EC74A-BFDA-364A-83F2-36613718646C}" destId="{92CEE9A6-545A-804A-87F7-C7A1897A5EE5}" srcOrd="0" destOrd="0" presId="urn:microsoft.com/office/officeart/2005/8/layout/default"/>
    <dgm:cxn modelId="{90905045-ACFE-4753-BF25-980DCE532C0C}" type="presParOf" srcId="{788EC74A-BFDA-364A-83F2-36613718646C}" destId="{D9EC90FC-35CA-0841-A06C-B387AD177D93}" srcOrd="1" destOrd="0" presId="urn:microsoft.com/office/officeart/2005/8/layout/default"/>
    <dgm:cxn modelId="{5BF1ACE4-318B-4F49-A3EA-50542616AFC5}" type="presParOf" srcId="{788EC74A-BFDA-364A-83F2-36613718646C}" destId="{1260884C-1E9C-084B-9E38-A2B37F7433C0}" srcOrd="2" destOrd="0" presId="urn:microsoft.com/office/officeart/2005/8/layout/default"/>
    <dgm:cxn modelId="{19489643-0C9F-473E-AA9E-BC706A49A7F1}" type="presParOf" srcId="{788EC74A-BFDA-364A-83F2-36613718646C}" destId="{722605E5-03ED-DD4A-A877-78307D8AE8EE}" srcOrd="3" destOrd="0" presId="urn:microsoft.com/office/officeart/2005/8/layout/default"/>
    <dgm:cxn modelId="{CDDE2FEB-4774-44C7-BD17-1F6FDCC64A11}" type="presParOf" srcId="{788EC74A-BFDA-364A-83F2-36613718646C}" destId="{2FF05A0D-C1E3-DC45-8BAE-EFBC52F1E978}" srcOrd="4" destOrd="0" presId="urn:microsoft.com/office/officeart/2005/8/layout/default"/>
    <dgm:cxn modelId="{2FD2E252-200C-4B9D-81C2-47E72ED3A518}" type="presParOf" srcId="{788EC74A-BFDA-364A-83F2-36613718646C}" destId="{628B91A6-1368-FB4F-B59C-1513CB2E302B}" srcOrd="5" destOrd="0" presId="urn:microsoft.com/office/officeart/2005/8/layout/default"/>
    <dgm:cxn modelId="{5A5E5588-F7A0-4A4E-8F40-4BA2F910FB01}" type="presParOf" srcId="{788EC74A-BFDA-364A-83F2-36613718646C}" destId="{9AD3A3AD-E3AE-054F-ABAE-F724D2614B08}" srcOrd="6" destOrd="0" presId="urn:microsoft.com/office/officeart/2005/8/layout/default"/>
    <dgm:cxn modelId="{877B66CB-239D-4FC2-9819-A954296CBC08}" type="presParOf" srcId="{788EC74A-BFDA-364A-83F2-36613718646C}" destId="{04318E0C-B201-CF4F-A898-F54B4C2DB7E6}" srcOrd="7" destOrd="0" presId="urn:microsoft.com/office/officeart/2005/8/layout/default"/>
    <dgm:cxn modelId="{8453B03C-E506-4841-8C25-FC68F1DC26E6}" type="presParOf" srcId="{788EC74A-BFDA-364A-83F2-36613718646C}" destId="{A61B3BCA-6863-DE4A-BD2F-7D55B2996FC2}" srcOrd="8" destOrd="0" presId="urn:microsoft.com/office/officeart/2005/8/layout/default"/>
    <dgm:cxn modelId="{2C699759-4CE9-4299-931B-34566D3EDDC5}" type="presParOf" srcId="{788EC74A-BFDA-364A-83F2-36613718646C}" destId="{A9E2282A-B71E-5E4A-AE88-AE86A3DEA27F}" srcOrd="9" destOrd="0" presId="urn:microsoft.com/office/officeart/2005/8/layout/default"/>
    <dgm:cxn modelId="{FFA1C94F-4B49-48ED-A787-1713946A1D32}" type="presParOf" srcId="{788EC74A-BFDA-364A-83F2-36613718646C}" destId="{F2E74532-BF3F-44F1-82BD-381160C496FF}" srcOrd="10" destOrd="0" presId="urn:microsoft.com/office/officeart/2005/8/layout/default"/>
    <dgm:cxn modelId="{E78AC6EE-E9EF-43EE-B873-590D4EC18A63}" type="presParOf" srcId="{788EC74A-BFDA-364A-83F2-36613718646C}" destId="{79DF037B-5C4B-4414-90B3-973B2C98B779}" srcOrd="11" destOrd="0" presId="urn:microsoft.com/office/officeart/2005/8/layout/default"/>
    <dgm:cxn modelId="{7D092F6A-B803-499D-A471-C0FEED2ED09D}" type="presParOf" srcId="{788EC74A-BFDA-364A-83F2-36613718646C}" destId="{B5959793-0A79-2344-AA9C-11997F4B71E9}" srcOrd="12" destOrd="0" presId="urn:microsoft.com/office/officeart/2005/8/layout/default"/>
    <dgm:cxn modelId="{2FD47986-7061-40E2-9416-C223F7CFC4F0}" type="presParOf" srcId="{788EC74A-BFDA-364A-83F2-36613718646C}" destId="{E6BBAAFC-10EB-5C47-80DE-E6F8F9588A48}" srcOrd="13" destOrd="0" presId="urn:microsoft.com/office/officeart/2005/8/layout/default"/>
    <dgm:cxn modelId="{D10DE576-76DD-4B1B-91DF-70AC4BC388FE}" type="presParOf" srcId="{788EC74A-BFDA-364A-83F2-36613718646C}" destId="{B6911137-00A5-1C48-B8C5-AC008629CD2C}" srcOrd="14" destOrd="0" presId="urn:microsoft.com/office/officeart/2005/8/layout/default"/>
    <dgm:cxn modelId="{E23E9C19-7B10-4E07-8EAD-45DE820D831D}" type="presParOf" srcId="{788EC74A-BFDA-364A-83F2-36613718646C}" destId="{E3A37536-DF2C-254A-B42D-C2CF81F171B9}" srcOrd="15" destOrd="0" presId="urn:microsoft.com/office/officeart/2005/8/layout/default"/>
    <dgm:cxn modelId="{442A4039-15A0-46A7-8EF0-3C0D57F39006}" type="presParOf" srcId="{788EC74A-BFDA-364A-83F2-36613718646C}" destId="{05F87577-1B32-E14D-BE7F-2D634770E2E0}" srcOrd="16" destOrd="0" presId="urn:microsoft.com/office/officeart/2005/8/layout/default"/>
    <dgm:cxn modelId="{6F9AD653-9771-4F1E-81E4-E5BB6105F340}" type="presParOf" srcId="{788EC74A-BFDA-364A-83F2-36613718646C}" destId="{466F31AB-5EDF-3741-841E-F03F08113E65}" srcOrd="17" destOrd="0" presId="urn:microsoft.com/office/officeart/2005/8/layout/default"/>
    <dgm:cxn modelId="{A018D9B6-18F2-4A75-A2CC-242EEFA71E95}" type="presParOf" srcId="{788EC74A-BFDA-364A-83F2-36613718646C}" destId="{6858C71B-6793-3442-9F81-8DE5E0C905BB}" srcOrd="18" destOrd="0" presId="urn:microsoft.com/office/officeart/2005/8/layout/default"/>
    <dgm:cxn modelId="{FE2B75BA-0C9B-4C89-BF5D-678552AE3DAE}" type="presParOf" srcId="{788EC74A-BFDA-364A-83F2-36613718646C}" destId="{EB94E263-3739-F546-877F-FBF0BD00562D}" srcOrd="19" destOrd="0" presId="urn:microsoft.com/office/officeart/2005/8/layout/default"/>
    <dgm:cxn modelId="{EFF6E055-17C6-4C82-9873-A189FCA61CBF}" type="presParOf" srcId="{788EC74A-BFDA-364A-83F2-36613718646C}" destId="{075F6458-74F9-5D4A-9C1C-2BBFF01BE666}" srcOrd="20" destOrd="0" presId="urn:microsoft.com/office/officeart/2005/8/layout/default"/>
    <dgm:cxn modelId="{37622B85-E03E-4A8F-8263-E3DAB5802DE4}" type="presParOf" srcId="{788EC74A-BFDA-364A-83F2-36613718646C}" destId="{1B050CC7-C35A-A643-86CC-4E83381F57FA}" srcOrd="21" destOrd="0" presId="urn:microsoft.com/office/officeart/2005/8/layout/default"/>
    <dgm:cxn modelId="{4B53F87A-E124-4880-9E9F-8E19CD5D1BFD}" type="presParOf" srcId="{788EC74A-BFDA-364A-83F2-36613718646C}" destId="{2ABE140C-4160-734E-ADB2-46F60DAB9C91}" srcOrd="22"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C98BB4B-D0E2-0B45-843B-AA21A3A32076}">
      <dsp:nvSpPr>
        <dsp:cNvPr id="0" name=""/>
        <dsp:cNvSpPr/>
      </dsp:nvSpPr>
      <dsp:spPr>
        <a:xfrm>
          <a:off x="0" y="0"/>
          <a:ext cx="11420475" cy="0"/>
        </a:xfrm>
        <a:prstGeom prst="line">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w="6350" cap="flat" cmpd="sng" algn="ctr">
          <a:solidFill>
            <a:schemeClr val="accent2">
              <a:hueOff val="0"/>
              <a:satOff val="0"/>
              <a:lumOff val="0"/>
              <a:alphaOff val="0"/>
            </a:schemeClr>
          </a:solidFill>
          <a:prstDash val="solid"/>
          <a:miter lim="800000"/>
        </a:ln>
        <a:effectLst/>
      </dsp:spPr>
      <dsp:style>
        <a:lnRef idx="1">
          <a:scrgbClr r="0" g="0" b="0"/>
        </a:lnRef>
        <a:fillRef idx="3">
          <a:scrgbClr r="0" g="0" b="0"/>
        </a:fillRef>
        <a:effectRef idx="2">
          <a:scrgbClr r="0" g="0" b="0"/>
        </a:effectRef>
        <a:fontRef idx="minor">
          <a:schemeClr val="lt1"/>
        </a:fontRef>
      </dsp:style>
    </dsp:sp>
    <dsp:sp modelId="{034B9570-B26B-D342-95BC-DA821BFE6FA2}">
      <dsp:nvSpPr>
        <dsp:cNvPr id="0" name=""/>
        <dsp:cNvSpPr/>
      </dsp:nvSpPr>
      <dsp:spPr>
        <a:xfrm>
          <a:off x="0" y="0"/>
          <a:ext cx="11420475" cy="124459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2390" tIns="72390" rIns="72390" bIns="72390" numCol="1" spcCol="1270" anchor="t" anchorCtr="0">
          <a:noAutofit/>
        </a:bodyPr>
        <a:lstStyle/>
        <a:p>
          <a:pPr marL="0" lvl="0" indent="0" algn="l" defTabSz="844550" rtl="0">
            <a:lnSpc>
              <a:spcPct val="90000"/>
            </a:lnSpc>
            <a:spcBef>
              <a:spcPct val="0"/>
            </a:spcBef>
            <a:spcAft>
              <a:spcPct val="35000"/>
            </a:spcAft>
            <a:buNone/>
          </a:pPr>
          <a:r>
            <a:rPr lang="en-US" sz="1900" kern="1200" dirty="0">
              <a:solidFill>
                <a:schemeClr val="tx1"/>
              </a:solidFill>
              <a:latin typeface="Arial"/>
              <a:cs typeface="Arial"/>
            </a:rPr>
            <a:t>Timed invitations, as opposed to open invites which were used in the pandemic, are sent approximately 4 weeks before their appointment. If the time/location is inconvenient clients can contact the London Breast Screening Administration Hub (020 3758 2024) to rebook or alternatively they can visit our website (</a:t>
          </a:r>
          <a:r>
            <a:rPr lang="en-GB" sz="1900" u="sng" kern="1200" dirty="0">
              <a:solidFill>
                <a:schemeClr val="tx1"/>
              </a:solidFill>
              <a:latin typeface="Arial"/>
              <a:cs typeface="Arial"/>
              <a:hlinkClick xmlns:r="http://schemas.openxmlformats.org/officeDocument/2006/relationships" r:id="rId1">
                <a:extLst>
                  <a:ext uri="{A12FA001-AC4F-418D-AE19-62706E023703}">
                    <ahyp:hlinkClr xmlns:ahyp="http://schemas.microsoft.com/office/drawing/2018/hyperlinkcolor" val="tx"/>
                  </a:ext>
                </a:extLst>
              </a:hlinkClick>
            </a:rPr>
            <a:t>Breastscreening (london-breastscreening.org.uk)</a:t>
          </a:r>
          <a:r>
            <a:rPr lang="en-GB" sz="1900" kern="1200" dirty="0">
              <a:solidFill>
                <a:schemeClr val="tx1"/>
              </a:solidFill>
              <a:latin typeface="Arial"/>
              <a:cs typeface="Arial"/>
            </a:rPr>
            <a:t>)</a:t>
          </a:r>
          <a:r>
            <a:rPr lang="en-US" sz="1900" kern="1200" dirty="0">
              <a:solidFill>
                <a:schemeClr val="tx1"/>
              </a:solidFill>
              <a:latin typeface="Arial"/>
              <a:cs typeface="Arial"/>
            </a:rPr>
            <a:t>. These details are on the appointment letter.</a:t>
          </a:r>
        </a:p>
      </dsp:txBody>
      <dsp:txXfrm>
        <a:off x="0" y="0"/>
        <a:ext cx="11420475" cy="1244599"/>
      </dsp:txXfrm>
    </dsp:sp>
    <dsp:sp modelId="{44839039-BD4A-774C-A965-3B0E26663361}">
      <dsp:nvSpPr>
        <dsp:cNvPr id="0" name=""/>
        <dsp:cNvSpPr/>
      </dsp:nvSpPr>
      <dsp:spPr>
        <a:xfrm>
          <a:off x="0" y="1244600"/>
          <a:ext cx="11420475" cy="0"/>
        </a:xfrm>
        <a:prstGeom prst="line">
          <a:avLst/>
        </a:prstGeom>
        <a:gradFill rotWithShape="0">
          <a:gsLst>
            <a:gs pos="0">
              <a:schemeClr val="accent2">
                <a:hueOff val="-485121"/>
                <a:satOff val="-27976"/>
                <a:lumOff val="2876"/>
                <a:alphaOff val="0"/>
                <a:satMod val="103000"/>
                <a:lumMod val="102000"/>
                <a:tint val="94000"/>
              </a:schemeClr>
            </a:gs>
            <a:gs pos="50000">
              <a:schemeClr val="accent2">
                <a:hueOff val="-485121"/>
                <a:satOff val="-27976"/>
                <a:lumOff val="2876"/>
                <a:alphaOff val="0"/>
                <a:satMod val="110000"/>
                <a:lumMod val="100000"/>
                <a:shade val="100000"/>
              </a:schemeClr>
            </a:gs>
            <a:gs pos="100000">
              <a:schemeClr val="accent2">
                <a:hueOff val="-485121"/>
                <a:satOff val="-27976"/>
                <a:lumOff val="2876"/>
                <a:alphaOff val="0"/>
                <a:lumMod val="99000"/>
                <a:satMod val="120000"/>
                <a:shade val="78000"/>
              </a:schemeClr>
            </a:gs>
          </a:gsLst>
          <a:lin ang="5400000" scaled="0"/>
        </a:gradFill>
        <a:ln w="6350" cap="flat" cmpd="sng" algn="ctr">
          <a:solidFill>
            <a:schemeClr val="accent2">
              <a:hueOff val="-485121"/>
              <a:satOff val="-27976"/>
              <a:lumOff val="2876"/>
              <a:alphaOff val="0"/>
            </a:schemeClr>
          </a:solidFill>
          <a:prstDash val="solid"/>
          <a:miter lim="800000"/>
        </a:ln>
        <a:effectLst/>
      </dsp:spPr>
      <dsp:style>
        <a:lnRef idx="1">
          <a:scrgbClr r="0" g="0" b="0"/>
        </a:lnRef>
        <a:fillRef idx="3">
          <a:scrgbClr r="0" g="0" b="0"/>
        </a:fillRef>
        <a:effectRef idx="2">
          <a:scrgbClr r="0" g="0" b="0"/>
        </a:effectRef>
        <a:fontRef idx="minor">
          <a:schemeClr val="lt1"/>
        </a:fontRef>
      </dsp:style>
    </dsp:sp>
    <dsp:sp modelId="{1F499D44-78B4-1748-98D9-0B2639347878}">
      <dsp:nvSpPr>
        <dsp:cNvPr id="0" name=""/>
        <dsp:cNvSpPr/>
      </dsp:nvSpPr>
      <dsp:spPr>
        <a:xfrm>
          <a:off x="0" y="1244599"/>
          <a:ext cx="11420475" cy="124459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2390" tIns="72390" rIns="72390" bIns="72390" numCol="1" spcCol="1270" anchor="t" anchorCtr="0">
          <a:noAutofit/>
        </a:bodyPr>
        <a:lstStyle/>
        <a:p>
          <a:pPr marL="0" lvl="0" indent="0" algn="l" defTabSz="844550" rtl="0">
            <a:lnSpc>
              <a:spcPct val="90000"/>
            </a:lnSpc>
            <a:spcBef>
              <a:spcPct val="0"/>
            </a:spcBef>
            <a:spcAft>
              <a:spcPct val="35000"/>
            </a:spcAft>
            <a:buNone/>
          </a:pPr>
          <a:r>
            <a:rPr lang="en-US" sz="1900" kern="1200" dirty="0">
              <a:solidFill>
                <a:schemeClr val="tx1"/>
              </a:solidFill>
              <a:latin typeface="Arial"/>
              <a:cs typeface="Arial"/>
            </a:rPr>
            <a:t>Although not automatically invited people over 71 are able to book their own appointment (self-refer) every three years. 1 in 3 breast cancers occur in the over 70’s; these people should </a:t>
          </a:r>
          <a:r>
            <a:rPr lang="en-US" sz="1900" b="1" kern="1200" dirty="0">
              <a:solidFill>
                <a:schemeClr val="tx1"/>
              </a:solidFill>
              <a:latin typeface="Arial"/>
              <a:cs typeface="Arial"/>
            </a:rPr>
            <a:t>still be </a:t>
          </a:r>
          <a:r>
            <a:rPr lang="en-US" sz="1900" kern="1200" dirty="0">
              <a:solidFill>
                <a:schemeClr val="tx1"/>
              </a:solidFill>
              <a:latin typeface="Arial"/>
              <a:cs typeface="Arial"/>
            </a:rPr>
            <a:t>encouraged to continue accessing screening</a:t>
          </a:r>
        </a:p>
      </dsp:txBody>
      <dsp:txXfrm>
        <a:off x="0" y="1244599"/>
        <a:ext cx="11420475" cy="1244599"/>
      </dsp:txXfrm>
    </dsp:sp>
    <dsp:sp modelId="{34AAB531-387C-BE41-832C-C771159DC6A3}">
      <dsp:nvSpPr>
        <dsp:cNvPr id="0" name=""/>
        <dsp:cNvSpPr/>
      </dsp:nvSpPr>
      <dsp:spPr>
        <a:xfrm>
          <a:off x="0" y="2489200"/>
          <a:ext cx="11420475" cy="0"/>
        </a:xfrm>
        <a:prstGeom prst="line">
          <a:avLst/>
        </a:prstGeom>
        <a:gradFill rotWithShape="0">
          <a:gsLst>
            <a:gs pos="0">
              <a:schemeClr val="accent2">
                <a:hueOff val="-970242"/>
                <a:satOff val="-55952"/>
                <a:lumOff val="5752"/>
                <a:alphaOff val="0"/>
                <a:satMod val="103000"/>
                <a:lumMod val="102000"/>
                <a:tint val="94000"/>
              </a:schemeClr>
            </a:gs>
            <a:gs pos="50000">
              <a:schemeClr val="accent2">
                <a:hueOff val="-970242"/>
                <a:satOff val="-55952"/>
                <a:lumOff val="5752"/>
                <a:alphaOff val="0"/>
                <a:satMod val="110000"/>
                <a:lumMod val="100000"/>
                <a:shade val="100000"/>
              </a:schemeClr>
            </a:gs>
            <a:gs pos="100000">
              <a:schemeClr val="accent2">
                <a:hueOff val="-970242"/>
                <a:satOff val="-55952"/>
                <a:lumOff val="5752"/>
                <a:alphaOff val="0"/>
                <a:lumMod val="99000"/>
                <a:satMod val="120000"/>
                <a:shade val="78000"/>
              </a:schemeClr>
            </a:gs>
          </a:gsLst>
          <a:lin ang="5400000" scaled="0"/>
        </a:gradFill>
        <a:ln w="6350" cap="flat" cmpd="sng" algn="ctr">
          <a:solidFill>
            <a:schemeClr val="accent2">
              <a:hueOff val="-970242"/>
              <a:satOff val="-55952"/>
              <a:lumOff val="5752"/>
              <a:alphaOff val="0"/>
            </a:schemeClr>
          </a:solidFill>
          <a:prstDash val="solid"/>
          <a:miter lim="800000"/>
        </a:ln>
        <a:effectLst/>
      </dsp:spPr>
      <dsp:style>
        <a:lnRef idx="1">
          <a:scrgbClr r="0" g="0" b="0"/>
        </a:lnRef>
        <a:fillRef idx="3">
          <a:scrgbClr r="0" g="0" b="0"/>
        </a:fillRef>
        <a:effectRef idx="2">
          <a:scrgbClr r="0" g="0" b="0"/>
        </a:effectRef>
        <a:fontRef idx="minor">
          <a:schemeClr val="lt1"/>
        </a:fontRef>
      </dsp:style>
    </dsp:sp>
    <dsp:sp modelId="{DB2D459E-A436-9D48-A83B-32CB902C023E}">
      <dsp:nvSpPr>
        <dsp:cNvPr id="0" name=""/>
        <dsp:cNvSpPr/>
      </dsp:nvSpPr>
      <dsp:spPr>
        <a:xfrm>
          <a:off x="0" y="2489199"/>
          <a:ext cx="11420475" cy="124459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2390" tIns="72390" rIns="72390" bIns="72390" numCol="1" spcCol="1270" anchor="t" anchorCtr="0">
          <a:noAutofit/>
        </a:bodyPr>
        <a:lstStyle/>
        <a:p>
          <a:pPr marL="0" lvl="0" indent="0" algn="l" defTabSz="844550">
            <a:lnSpc>
              <a:spcPct val="90000"/>
            </a:lnSpc>
            <a:spcBef>
              <a:spcPct val="0"/>
            </a:spcBef>
            <a:spcAft>
              <a:spcPct val="35000"/>
            </a:spcAft>
            <a:buNone/>
          </a:pPr>
          <a:r>
            <a:rPr lang="en-US" sz="1900" kern="1200" dirty="0">
              <a:solidFill>
                <a:schemeClr val="tx1"/>
              </a:solidFill>
              <a:latin typeface="Arial"/>
              <a:cs typeface="Arial"/>
            </a:rPr>
            <a:t>We send text reminders – usually a week before, then 48 hours before the appointment time. Ensure GPs have the correct contact information.</a:t>
          </a:r>
        </a:p>
      </dsp:txBody>
      <dsp:txXfrm>
        <a:off x="0" y="2489199"/>
        <a:ext cx="11420475" cy="1244599"/>
      </dsp:txXfrm>
    </dsp:sp>
    <dsp:sp modelId="{8525BFD3-4D8C-D344-9783-E70DA919E33C}">
      <dsp:nvSpPr>
        <dsp:cNvPr id="0" name=""/>
        <dsp:cNvSpPr/>
      </dsp:nvSpPr>
      <dsp:spPr>
        <a:xfrm>
          <a:off x="0" y="3733799"/>
          <a:ext cx="11420475" cy="0"/>
        </a:xfrm>
        <a:prstGeom prst="line">
          <a:avLst/>
        </a:prstGeom>
        <a:gradFill rotWithShape="0">
          <a:gsLst>
            <a:gs pos="0">
              <a:schemeClr val="accent2">
                <a:hueOff val="-1455363"/>
                <a:satOff val="-83928"/>
                <a:lumOff val="8628"/>
                <a:alphaOff val="0"/>
                <a:satMod val="103000"/>
                <a:lumMod val="102000"/>
                <a:tint val="94000"/>
              </a:schemeClr>
            </a:gs>
            <a:gs pos="50000">
              <a:schemeClr val="accent2">
                <a:hueOff val="-1455363"/>
                <a:satOff val="-83928"/>
                <a:lumOff val="8628"/>
                <a:alphaOff val="0"/>
                <a:satMod val="110000"/>
                <a:lumMod val="100000"/>
                <a:shade val="100000"/>
              </a:schemeClr>
            </a:gs>
            <a:gs pos="100000">
              <a:schemeClr val="accent2">
                <a:hueOff val="-1455363"/>
                <a:satOff val="-83928"/>
                <a:lumOff val="8628"/>
                <a:alphaOff val="0"/>
                <a:lumMod val="99000"/>
                <a:satMod val="120000"/>
                <a:shade val="78000"/>
              </a:schemeClr>
            </a:gs>
          </a:gsLst>
          <a:lin ang="5400000" scaled="0"/>
        </a:gradFill>
        <a:ln w="6350" cap="flat" cmpd="sng" algn="ctr">
          <a:solidFill>
            <a:schemeClr val="accent2">
              <a:hueOff val="-1455363"/>
              <a:satOff val="-83928"/>
              <a:lumOff val="8628"/>
              <a:alphaOff val="0"/>
            </a:schemeClr>
          </a:solidFill>
          <a:prstDash val="solid"/>
          <a:miter lim="800000"/>
        </a:ln>
        <a:effectLst/>
      </dsp:spPr>
      <dsp:style>
        <a:lnRef idx="1">
          <a:scrgbClr r="0" g="0" b="0"/>
        </a:lnRef>
        <a:fillRef idx="3">
          <a:scrgbClr r="0" g="0" b="0"/>
        </a:fillRef>
        <a:effectRef idx="2">
          <a:scrgbClr r="0" g="0" b="0"/>
        </a:effectRef>
        <a:fontRef idx="minor">
          <a:schemeClr val="lt1"/>
        </a:fontRef>
      </dsp:style>
    </dsp:sp>
    <dsp:sp modelId="{D23A4AAE-6D72-B44C-A903-14C7161845DE}">
      <dsp:nvSpPr>
        <dsp:cNvPr id="0" name=""/>
        <dsp:cNvSpPr/>
      </dsp:nvSpPr>
      <dsp:spPr>
        <a:xfrm>
          <a:off x="0" y="3733799"/>
          <a:ext cx="11420475" cy="124459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2390" tIns="72390" rIns="72390" bIns="72390" numCol="1" spcCol="1270" anchor="t" anchorCtr="0">
          <a:noAutofit/>
        </a:bodyPr>
        <a:lstStyle/>
        <a:p>
          <a:pPr marL="0" lvl="0" indent="0" algn="l" defTabSz="844550">
            <a:lnSpc>
              <a:spcPct val="90000"/>
            </a:lnSpc>
            <a:spcBef>
              <a:spcPct val="0"/>
            </a:spcBef>
            <a:spcAft>
              <a:spcPct val="35000"/>
            </a:spcAft>
            <a:buNone/>
          </a:pPr>
          <a:r>
            <a:rPr lang="en-US" sz="1900" kern="1200" dirty="0">
              <a:solidFill>
                <a:schemeClr val="tx1"/>
              </a:solidFill>
              <a:latin typeface="Arial"/>
              <a:cs typeface="Arial"/>
            </a:rPr>
            <a:t>If someone has missed their appointment, their GP may text/call them to encourage their attendance (with up to date details!)</a:t>
          </a:r>
        </a:p>
      </dsp:txBody>
      <dsp:txXfrm>
        <a:off x="0" y="3733799"/>
        <a:ext cx="11420475" cy="1244599"/>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2CEE9A6-545A-804A-87F7-C7A1897A5EE5}">
      <dsp:nvSpPr>
        <dsp:cNvPr id="0" name=""/>
        <dsp:cNvSpPr/>
      </dsp:nvSpPr>
      <dsp:spPr>
        <a:xfrm>
          <a:off x="1013179" y="195"/>
          <a:ext cx="1974242" cy="1184545"/>
        </a:xfrm>
        <a:prstGeom prst="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en-US" sz="1500" kern="1200"/>
            <a:t>Xianne Aguiar - </a:t>
          </a:r>
          <a:r>
            <a:rPr lang="en-GB" sz="1500" b="0" i="0" kern="1200"/>
            <a:t>Cancer Improvement Manager - Breast and Gynae </a:t>
          </a:r>
          <a:endParaRPr lang="en-US" sz="1500" kern="1200"/>
        </a:p>
      </dsp:txBody>
      <dsp:txXfrm>
        <a:off x="1013179" y="195"/>
        <a:ext cx="1974242" cy="1184545"/>
      </dsp:txXfrm>
    </dsp:sp>
    <dsp:sp modelId="{1260884C-1E9C-084B-9E38-A2B37F7433C0}">
      <dsp:nvSpPr>
        <dsp:cNvPr id="0" name=""/>
        <dsp:cNvSpPr/>
      </dsp:nvSpPr>
      <dsp:spPr>
        <a:xfrm>
          <a:off x="3184845" y="195"/>
          <a:ext cx="1974242" cy="1184545"/>
        </a:xfrm>
        <a:prstGeom prst="rect">
          <a:avLst/>
        </a:prstGeom>
        <a:solidFill>
          <a:schemeClr val="accent2">
            <a:hueOff val="-132306"/>
            <a:satOff val="-7630"/>
            <a:lumOff val="784"/>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en-US" sz="1500" kern="1200"/>
            <a:t>Tracey Blancke - SELBSP Programme Manager</a:t>
          </a:r>
        </a:p>
      </dsp:txBody>
      <dsp:txXfrm>
        <a:off x="3184845" y="195"/>
        <a:ext cx="1974242" cy="1184545"/>
      </dsp:txXfrm>
    </dsp:sp>
    <dsp:sp modelId="{2FF05A0D-C1E3-DC45-8BAE-EFBC52F1E978}">
      <dsp:nvSpPr>
        <dsp:cNvPr id="0" name=""/>
        <dsp:cNvSpPr/>
      </dsp:nvSpPr>
      <dsp:spPr>
        <a:xfrm>
          <a:off x="5356512" y="195"/>
          <a:ext cx="1974242" cy="1184545"/>
        </a:xfrm>
        <a:prstGeom prst="rect">
          <a:avLst/>
        </a:prstGeom>
        <a:solidFill>
          <a:schemeClr val="accent2">
            <a:hueOff val="-264611"/>
            <a:satOff val="-15260"/>
            <a:lumOff val="1569"/>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en-GB" sz="1500" kern="1200"/>
            <a:t>Francesca Fiennes – Health Promotion Specialist, SELBSP</a:t>
          </a:r>
          <a:endParaRPr lang="en-US" sz="1500" kern="1200"/>
        </a:p>
      </dsp:txBody>
      <dsp:txXfrm>
        <a:off x="5356512" y="195"/>
        <a:ext cx="1974242" cy="1184545"/>
      </dsp:txXfrm>
    </dsp:sp>
    <dsp:sp modelId="{9AD3A3AD-E3AE-054F-ABAE-F724D2614B08}">
      <dsp:nvSpPr>
        <dsp:cNvPr id="0" name=""/>
        <dsp:cNvSpPr/>
      </dsp:nvSpPr>
      <dsp:spPr>
        <a:xfrm>
          <a:off x="7528178" y="195"/>
          <a:ext cx="1974242" cy="1184545"/>
        </a:xfrm>
        <a:prstGeom prst="rect">
          <a:avLst/>
        </a:prstGeom>
        <a:solidFill>
          <a:schemeClr val="accent2">
            <a:hueOff val="-396917"/>
            <a:satOff val="-22889"/>
            <a:lumOff val="2353"/>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en-GB" sz="1500" kern="1200"/>
            <a:t>Zara Gross -  Early Diagnosis Lead, SELCA</a:t>
          </a:r>
          <a:endParaRPr lang="en-US" sz="1500" kern="1200"/>
        </a:p>
      </dsp:txBody>
      <dsp:txXfrm>
        <a:off x="7528178" y="195"/>
        <a:ext cx="1974242" cy="1184545"/>
      </dsp:txXfrm>
    </dsp:sp>
    <dsp:sp modelId="{A61B3BCA-6863-DE4A-BD2F-7D55B2996FC2}">
      <dsp:nvSpPr>
        <dsp:cNvPr id="0" name=""/>
        <dsp:cNvSpPr/>
      </dsp:nvSpPr>
      <dsp:spPr>
        <a:xfrm>
          <a:off x="1013179" y="1382165"/>
          <a:ext cx="1974242" cy="1184545"/>
        </a:xfrm>
        <a:prstGeom prst="rect">
          <a:avLst/>
        </a:prstGeom>
        <a:solidFill>
          <a:schemeClr val="accent2">
            <a:hueOff val="-529223"/>
            <a:satOff val="-30519"/>
            <a:lumOff val="3137"/>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en-US" sz="1500" kern="1200"/>
            <a:t>Jessica Hannah - SELBSP Service Manager </a:t>
          </a:r>
        </a:p>
      </dsp:txBody>
      <dsp:txXfrm>
        <a:off x="1013179" y="1382165"/>
        <a:ext cx="1974242" cy="1184545"/>
      </dsp:txXfrm>
    </dsp:sp>
    <dsp:sp modelId="{F2E74532-BF3F-44F1-82BD-381160C496FF}">
      <dsp:nvSpPr>
        <dsp:cNvPr id="0" name=""/>
        <dsp:cNvSpPr/>
      </dsp:nvSpPr>
      <dsp:spPr>
        <a:xfrm>
          <a:off x="3184845" y="1382165"/>
          <a:ext cx="1974242" cy="1184545"/>
        </a:xfrm>
        <a:prstGeom prst="rect">
          <a:avLst/>
        </a:prstGeom>
        <a:solidFill>
          <a:schemeClr val="accent2">
            <a:hueOff val="-661529"/>
            <a:satOff val="-38149"/>
            <a:lumOff val="3922"/>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rtl="0">
            <a:lnSpc>
              <a:spcPct val="90000"/>
            </a:lnSpc>
            <a:spcBef>
              <a:spcPct val="0"/>
            </a:spcBef>
            <a:spcAft>
              <a:spcPct val="35000"/>
            </a:spcAft>
            <a:buNone/>
          </a:pPr>
          <a:r>
            <a:rPr lang="en-US" sz="1500" b="1" kern="1200">
              <a:latin typeface="Calibri Light" panose="020F0302020204030204"/>
            </a:rPr>
            <a:t>Alice-Amanda Hinton – Co-Chair of Kings &amp; Queers Network, King's College Hospital</a:t>
          </a:r>
        </a:p>
      </dsp:txBody>
      <dsp:txXfrm>
        <a:off x="3184845" y="1382165"/>
        <a:ext cx="1974242" cy="1184545"/>
      </dsp:txXfrm>
    </dsp:sp>
    <dsp:sp modelId="{B5959793-0A79-2344-AA9C-11997F4B71E9}">
      <dsp:nvSpPr>
        <dsp:cNvPr id="0" name=""/>
        <dsp:cNvSpPr/>
      </dsp:nvSpPr>
      <dsp:spPr>
        <a:xfrm>
          <a:off x="5356512" y="1382165"/>
          <a:ext cx="1974242" cy="1184545"/>
        </a:xfrm>
        <a:prstGeom prst="rect">
          <a:avLst/>
        </a:prstGeom>
        <a:solidFill>
          <a:schemeClr val="accent2">
            <a:hueOff val="-793834"/>
            <a:satOff val="-45779"/>
            <a:lumOff val="4706"/>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en-US" sz="1500" kern="1200"/>
            <a:t>Juliet Morel - Consultant Radiologist, King’s College Hospital</a:t>
          </a:r>
        </a:p>
      </dsp:txBody>
      <dsp:txXfrm>
        <a:off x="5356512" y="1382165"/>
        <a:ext cx="1974242" cy="1184545"/>
      </dsp:txXfrm>
    </dsp:sp>
    <dsp:sp modelId="{B6911137-00A5-1C48-B8C5-AC008629CD2C}">
      <dsp:nvSpPr>
        <dsp:cNvPr id="0" name=""/>
        <dsp:cNvSpPr/>
      </dsp:nvSpPr>
      <dsp:spPr>
        <a:xfrm>
          <a:off x="7528178" y="1382165"/>
          <a:ext cx="1974242" cy="1184545"/>
        </a:xfrm>
        <a:prstGeom prst="rect">
          <a:avLst/>
        </a:prstGeom>
        <a:solidFill>
          <a:schemeClr val="accent2">
            <a:hueOff val="-926140"/>
            <a:satOff val="-53409"/>
            <a:lumOff val="5491"/>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rtl="0">
            <a:lnSpc>
              <a:spcPct val="90000"/>
            </a:lnSpc>
            <a:spcBef>
              <a:spcPct val="0"/>
            </a:spcBef>
            <a:spcAft>
              <a:spcPct val="35000"/>
            </a:spcAft>
            <a:buNone/>
          </a:pPr>
          <a:r>
            <a:rPr lang="en-US" sz="1500" kern="1200"/>
            <a:t>Kirsty </a:t>
          </a:r>
          <a:r>
            <a:rPr lang="en-US" sz="1500" kern="1200">
              <a:latin typeface="Calibri Light" panose="020F0302020204030204"/>
            </a:rPr>
            <a:t>Nash -</a:t>
          </a:r>
          <a:r>
            <a:rPr lang="en-US" sz="1500" kern="1200"/>
            <a:t> Cancer Facilitator (Bexley, Greenwich Lewisham), SEL ICB</a:t>
          </a:r>
        </a:p>
      </dsp:txBody>
      <dsp:txXfrm>
        <a:off x="7528178" y="1382165"/>
        <a:ext cx="1974242" cy="1184545"/>
      </dsp:txXfrm>
    </dsp:sp>
    <dsp:sp modelId="{05F87577-1B32-E14D-BE7F-2D634770E2E0}">
      <dsp:nvSpPr>
        <dsp:cNvPr id="0" name=""/>
        <dsp:cNvSpPr/>
      </dsp:nvSpPr>
      <dsp:spPr>
        <a:xfrm>
          <a:off x="1013179" y="2764134"/>
          <a:ext cx="1974242" cy="1184545"/>
        </a:xfrm>
        <a:prstGeom prst="rect">
          <a:avLst/>
        </a:prstGeom>
        <a:solidFill>
          <a:schemeClr val="accent2">
            <a:hueOff val="-1058446"/>
            <a:satOff val="-61039"/>
            <a:lumOff val="627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en-US" sz="1500" kern="1200"/>
            <a:t>Eileen Pearson - Cancer Facilitator (Bromley, Lambeth and Southwark), SEL ICB</a:t>
          </a:r>
        </a:p>
      </dsp:txBody>
      <dsp:txXfrm>
        <a:off x="1013179" y="2764134"/>
        <a:ext cx="1974242" cy="1184545"/>
      </dsp:txXfrm>
    </dsp:sp>
    <dsp:sp modelId="{6858C71B-6793-3442-9F81-8DE5E0C905BB}">
      <dsp:nvSpPr>
        <dsp:cNvPr id="0" name=""/>
        <dsp:cNvSpPr/>
      </dsp:nvSpPr>
      <dsp:spPr>
        <a:xfrm>
          <a:off x="3184845" y="2764134"/>
          <a:ext cx="1974242" cy="1184545"/>
        </a:xfrm>
        <a:prstGeom prst="rect">
          <a:avLst/>
        </a:prstGeom>
        <a:solidFill>
          <a:schemeClr val="accent2">
            <a:hueOff val="-1190752"/>
            <a:satOff val="-68668"/>
            <a:lumOff val="7059"/>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rtl="0">
            <a:lnSpc>
              <a:spcPct val="90000"/>
            </a:lnSpc>
            <a:spcBef>
              <a:spcPct val="0"/>
            </a:spcBef>
            <a:spcAft>
              <a:spcPct val="35000"/>
            </a:spcAft>
            <a:buNone/>
          </a:pPr>
          <a:r>
            <a:rPr lang="en-US" sz="1500" kern="1200"/>
            <a:t>Patricia </a:t>
          </a:r>
          <a:r>
            <a:rPr lang="en-US" sz="1500" kern="1200">
              <a:latin typeface="Calibri Light" panose="020F0302020204030204"/>
            </a:rPr>
            <a:t>Rodrigues -</a:t>
          </a:r>
          <a:r>
            <a:rPr lang="en-US" sz="1500" kern="1200"/>
            <a:t> Deputy Superintendent, King’s College Hospital </a:t>
          </a:r>
        </a:p>
      </dsp:txBody>
      <dsp:txXfrm>
        <a:off x="3184845" y="2764134"/>
        <a:ext cx="1974242" cy="1184545"/>
      </dsp:txXfrm>
    </dsp:sp>
    <dsp:sp modelId="{075F6458-74F9-5D4A-9C1C-2BBFF01BE666}">
      <dsp:nvSpPr>
        <dsp:cNvPr id="0" name=""/>
        <dsp:cNvSpPr/>
      </dsp:nvSpPr>
      <dsp:spPr>
        <a:xfrm>
          <a:off x="5356512" y="2764134"/>
          <a:ext cx="1974242" cy="1184545"/>
        </a:xfrm>
        <a:prstGeom prst="rect">
          <a:avLst/>
        </a:prstGeom>
        <a:solidFill>
          <a:schemeClr val="accent2">
            <a:hueOff val="-1323057"/>
            <a:satOff val="-76298"/>
            <a:lumOff val="7844"/>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en-US" sz="1500" kern="1200"/>
            <a:t>Janet Sedgwick  - Lead Clinical Nurse Specialist, King’s College Hospital</a:t>
          </a:r>
        </a:p>
      </dsp:txBody>
      <dsp:txXfrm>
        <a:off x="5356512" y="2764134"/>
        <a:ext cx="1974242" cy="1184545"/>
      </dsp:txXfrm>
    </dsp:sp>
    <dsp:sp modelId="{2ABE140C-4160-734E-ADB2-46F60DAB9C91}">
      <dsp:nvSpPr>
        <dsp:cNvPr id="0" name=""/>
        <dsp:cNvSpPr/>
      </dsp:nvSpPr>
      <dsp:spPr>
        <a:xfrm>
          <a:off x="7528178" y="2764134"/>
          <a:ext cx="1974242" cy="1184545"/>
        </a:xfrm>
        <a:prstGeom prst="rect">
          <a:avLst/>
        </a:prstGeom>
        <a:solidFill>
          <a:schemeClr val="accent2">
            <a:hueOff val="-1455363"/>
            <a:satOff val="-83928"/>
            <a:lumOff val="8628"/>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en-US" sz="1500" kern="1200"/>
            <a:t>Chris Wanstall - </a:t>
          </a:r>
          <a:r>
            <a:rPr lang="en-GB" sz="1500" b="0" i="0" kern="1200"/>
            <a:t>Cancer Improvement Manager – Inequalities and Early Diagnosis, SELCA</a:t>
          </a:r>
          <a:endParaRPr lang="en-US" sz="1500" kern="1200"/>
        </a:p>
      </dsp:txBody>
      <dsp:txXfrm>
        <a:off x="7528178" y="2764134"/>
        <a:ext cx="1974242" cy="1184545"/>
      </dsp:txXfrm>
    </dsp:sp>
  </dsp:spTree>
</dsp:drawing>
</file>

<file path=ppt/diagrams/layout1.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2.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DB5226A-8380-564A-B903-25DFF34300FF}" type="datetimeFigureOut">
              <a:rPr lang="en-US" smtClean="0"/>
              <a:t>10/17/2024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C86F0BB-F868-AC49-A3CE-B229A414F4A3}" type="slidenum">
              <a:rPr lang="en-US" smtClean="0"/>
              <a:t>‹#›</a:t>
            </a:fld>
            <a:endParaRPr lang="en-US"/>
          </a:p>
        </p:txBody>
      </p:sp>
    </p:spTree>
    <p:extLst>
      <p:ext uri="{BB962C8B-B14F-4D97-AF65-F5344CB8AC3E}">
        <p14:creationId xmlns:p14="http://schemas.microsoft.com/office/powerpoint/2010/main" val="169198360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7C86F0BB-F868-AC49-A3CE-B229A414F4A3}" type="slidenum">
              <a:rPr lang="en-US" smtClean="0"/>
              <a:t>2</a:t>
            </a:fld>
            <a:endParaRPr lang="en-US"/>
          </a:p>
        </p:txBody>
      </p:sp>
    </p:spTree>
    <p:extLst>
      <p:ext uri="{BB962C8B-B14F-4D97-AF65-F5344CB8AC3E}">
        <p14:creationId xmlns:p14="http://schemas.microsoft.com/office/powerpoint/2010/main" val="44385437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7C86F0BB-F868-AC49-A3CE-B229A414F4A3}" type="slidenum">
              <a:rPr lang="en-US" smtClean="0"/>
              <a:t>5</a:t>
            </a:fld>
            <a:endParaRPr lang="en-US"/>
          </a:p>
        </p:txBody>
      </p:sp>
    </p:spTree>
    <p:extLst>
      <p:ext uri="{BB962C8B-B14F-4D97-AF65-F5344CB8AC3E}">
        <p14:creationId xmlns:p14="http://schemas.microsoft.com/office/powerpoint/2010/main" val="149468608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ea typeface="Calibri"/>
              <a:cs typeface="Calibri"/>
            </a:endParaRPr>
          </a:p>
        </p:txBody>
      </p:sp>
      <p:sp>
        <p:nvSpPr>
          <p:cNvPr id="4" name="Slide Number Placeholder 3"/>
          <p:cNvSpPr>
            <a:spLocks noGrp="1"/>
          </p:cNvSpPr>
          <p:nvPr>
            <p:ph type="sldNum" sz="quarter" idx="5"/>
          </p:nvPr>
        </p:nvSpPr>
        <p:spPr/>
        <p:txBody>
          <a:bodyPr/>
          <a:lstStyle/>
          <a:p>
            <a:fld id="{7C86F0BB-F868-AC49-A3CE-B229A414F4A3}" type="slidenum">
              <a:rPr lang="en-US" smtClean="0"/>
              <a:t>10</a:t>
            </a:fld>
            <a:endParaRPr lang="en-US"/>
          </a:p>
        </p:txBody>
      </p:sp>
    </p:spTree>
    <p:extLst>
      <p:ext uri="{BB962C8B-B14F-4D97-AF65-F5344CB8AC3E}">
        <p14:creationId xmlns:p14="http://schemas.microsoft.com/office/powerpoint/2010/main" val="364199346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ea typeface="Calibri"/>
                <a:cs typeface="Calibri"/>
              </a:rPr>
              <a:t>Reference GP guide</a:t>
            </a:r>
          </a:p>
          <a:p>
            <a:endParaRPr lang="en-US">
              <a:ea typeface="Calibri"/>
              <a:cs typeface="Calibri"/>
            </a:endParaRPr>
          </a:p>
        </p:txBody>
      </p:sp>
      <p:sp>
        <p:nvSpPr>
          <p:cNvPr id="4" name="Slide Number Placeholder 3"/>
          <p:cNvSpPr>
            <a:spLocks noGrp="1"/>
          </p:cNvSpPr>
          <p:nvPr>
            <p:ph type="sldNum" sz="quarter" idx="5"/>
          </p:nvPr>
        </p:nvSpPr>
        <p:spPr/>
        <p:txBody>
          <a:bodyPr/>
          <a:lstStyle/>
          <a:p>
            <a:fld id="{7C86F0BB-F868-AC49-A3CE-B229A414F4A3}" type="slidenum">
              <a:rPr lang="en-US" smtClean="0"/>
              <a:t>15</a:t>
            </a:fld>
            <a:endParaRPr lang="en-US"/>
          </a:p>
        </p:txBody>
      </p:sp>
    </p:spTree>
    <p:extLst>
      <p:ext uri="{BB962C8B-B14F-4D97-AF65-F5344CB8AC3E}">
        <p14:creationId xmlns:p14="http://schemas.microsoft.com/office/powerpoint/2010/main" val="156256583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ea typeface="Calibri"/>
                <a:cs typeface="Calibri"/>
              </a:rPr>
              <a:t>Gendered resources </a:t>
            </a:r>
          </a:p>
          <a:p>
            <a:r>
              <a:rPr lang="en-US">
                <a:ea typeface="Calibri"/>
                <a:cs typeface="Calibri"/>
              </a:rPr>
              <a:t>Best for my chest campaign </a:t>
            </a:r>
          </a:p>
          <a:p>
            <a:endParaRPr lang="en-US">
              <a:ea typeface="Calibri"/>
              <a:cs typeface="Calibri"/>
            </a:endParaRPr>
          </a:p>
        </p:txBody>
      </p:sp>
      <p:sp>
        <p:nvSpPr>
          <p:cNvPr id="4" name="Slide Number Placeholder 3"/>
          <p:cNvSpPr>
            <a:spLocks noGrp="1"/>
          </p:cNvSpPr>
          <p:nvPr>
            <p:ph type="sldNum" sz="quarter" idx="5"/>
          </p:nvPr>
        </p:nvSpPr>
        <p:spPr/>
        <p:txBody>
          <a:bodyPr/>
          <a:lstStyle/>
          <a:p>
            <a:fld id="{7C86F0BB-F868-AC49-A3CE-B229A414F4A3}" type="slidenum">
              <a:rPr lang="en-US" smtClean="0"/>
              <a:t>16</a:t>
            </a:fld>
            <a:endParaRPr lang="en-US"/>
          </a:p>
        </p:txBody>
      </p:sp>
    </p:spTree>
    <p:extLst>
      <p:ext uri="{BB962C8B-B14F-4D97-AF65-F5344CB8AC3E}">
        <p14:creationId xmlns:p14="http://schemas.microsoft.com/office/powerpoint/2010/main" val="340154746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7C86F0BB-F868-AC49-A3CE-B229A414F4A3}" type="slidenum">
              <a:rPr lang="en-US" smtClean="0"/>
              <a:t>17</a:t>
            </a:fld>
            <a:endParaRPr lang="en-US"/>
          </a:p>
        </p:txBody>
      </p:sp>
    </p:spTree>
    <p:extLst>
      <p:ext uri="{BB962C8B-B14F-4D97-AF65-F5344CB8AC3E}">
        <p14:creationId xmlns:p14="http://schemas.microsoft.com/office/powerpoint/2010/main" val="406855021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E4D1FF-99F9-3B87-0BFB-8CAF242B784A}"/>
              </a:ext>
            </a:extLst>
          </p:cNvPr>
          <p:cNvSpPr>
            <a:spLocks noGrp="1"/>
          </p:cNvSpPr>
          <p:nvPr>
            <p:ph type="ctrTitle"/>
          </p:nvPr>
        </p:nvSpPr>
        <p:spPr>
          <a:xfrm>
            <a:off x="1524000" y="1122363"/>
            <a:ext cx="9144000" cy="2387600"/>
          </a:xfrm>
        </p:spPr>
        <p:txBody>
          <a:bodyPr anchor="b"/>
          <a:lstStyle>
            <a:lvl1pPr algn="ctr">
              <a:defRPr sz="6000"/>
            </a:lvl1pPr>
          </a:lstStyle>
          <a:p>
            <a:r>
              <a:rPr lang="en-GB"/>
              <a:t>Click to edit Master title style</a:t>
            </a:r>
            <a:endParaRPr lang="en-US"/>
          </a:p>
        </p:txBody>
      </p:sp>
      <p:sp>
        <p:nvSpPr>
          <p:cNvPr id="3" name="Subtitle 2">
            <a:extLst>
              <a:ext uri="{FF2B5EF4-FFF2-40B4-BE49-F238E27FC236}">
                <a16:creationId xmlns:a16="http://schemas.microsoft.com/office/drawing/2014/main" id="{D9A76E88-2342-8AFC-8003-518FDF053312}"/>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US"/>
          </a:p>
        </p:txBody>
      </p:sp>
      <p:sp>
        <p:nvSpPr>
          <p:cNvPr id="4" name="Date Placeholder 3">
            <a:extLst>
              <a:ext uri="{FF2B5EF4-FFF2-40B4-BE49-F238E27FC236}">
                <a16:creationId xmlns:a16="http://schemas.microsoft.com/office/drawing/2014/main" id="{2D1AAD5A-7EE6-244A-0B0B-C335B317AB8F}"/>
              </a:ext>
            </a:extLst>
          </p:cNvPr>
          <p:cNvSpPr>
            <a:spLocks noGrp="1"/>
          </p:cNvSpPr>
          <p:nvPr>
            <p:ph type="dt" sz="half" idx="10"/>
          </p:nvPr>
        </p:nvSpPr>
        <p:spPr/>
        <p:txBody>
          <a:bodyPr/>
          <a:lstStyle/>
          <a:p>
            <a:fld id="{EF16497E-C3F8-B044-BEFD-D0EDC152E416}" type="datetime1">
              <a:rPr lang="en-GB" smtClean="0"/>
              <a:t>17/10/2024</a:t>
            </a:fld>
            <a:endParaRPr lang="en-US"/>
          </a:p>
        </p:txBody>
      </p:sp>
      <p:sp>
        <p:nvSpPr>
          <p:cNvPr id="5" name="Footer Placeholder 4">
            <a:extLst>
              <a:ext uri="{FF2B5EF4-FFF2-40B4-BE49-F238E27FC236}">
                <a16:creationId xmlns:a16="http://schemas.microsoft.com/office/drawing/2014/main" id="{8B52F66D-3CBD-319E-BA92-F4D21BC258C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AECC510-59EE-D755-73A0-A0411449111E}"/>
              </a:ext>
            </a:extLst>
          </p:cNvPr>
          <p:cNvSpPr>
            <a:spLocks noGrp="1"/>
          </p:cNvSpPr>
          <p:nvPr>
            <p:ph type="sldNum" sz="quarter" idx="12"/>
          </p:nvPr>
        </p:nvSpPr>
        <p:spPr/>
        <p:txBody>
          <a:bodyPr/>
          <a:lstStyle/>
          <a:p>
            <a:fld id="{600EE44C-5A6C-D646-BB28-ACCE754D818D}" type="slidenum">
              <a:rPr lang="en-US" smtClean="0"/>
              <a:t>‹#›</a:t>
            </a:fld>
            <a:endParaRPr lang="en-US"/>
          </a:p>
        </p:txBody>
      </p:sp>
    </p:spTree>
    <p:extLst>
      <p:ext uri="{BB962C8B-B14F-4D97-AF65-F5344CB8AC3E}">
        <p14:creationId xmlns:p14="http://schemas.microsoft.com/office/powerpoint/2010/main" val="238919133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F87C74-DCFD-1D4C-2BCC-DD108ABED51A}"/>
              </a:ext>
            </a:extLst>
          </p:cNvPr>
          <p:cNvSpPr>
            <a:spLocks noGrp="1"/>
          </p:cNvSpPr>
          <p:nvPr>
            <p:ph type="title"/>
          </p:nvPr>
        </p:nvSpPr>
        <p:spPr/>
        <p:txBody>
          <a:bodyPr/>
          <a:lstStyle/>
          <a:p>
            <a:r>
              <a:rPr lang="en-GB"/>
              <a:t>Click to edit Master title style</a:t>
            </a:r>
            <a:endParaRPr lang="en-US"/>
          </a:p>
        </p:txBody>
      </p:sp>
      <p:sp>
        <p:nvSpPr>
          <p:cNvPr id="3" name="Vertical Text Placeholder 2">
            <a:extLst>
              <a:ext uri="{FF2B5EF4-FFF2-40B4-BE49-F238E27FC236}">
                <a16:creationId xmlns:a16="http://schemas.microsoft.com/office/drawing/2014/main" id="{85B4641E-EDF9-F17A-58C0-AEE0FA00F7AE}"/>
              </a:ext>
            </a:extLst>
          </p:cNvPr>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08E20AC2-B118-615E-3D34-DFBE8C0DDF58}"/>
              </a:ext>
            </a:extLst>
          </p:cNvPr>
          <p:cNvSpPr>
            <a:spLocks noGrp="1"/>
          </p:cNvSpPr>
          <p:nvPr>
            <p:ph type="dt" sz="half" idx="10"/>
          </p:nvPr>
        </p:nvSpPr>
        <p:spPr/>
        <p:txBody>
          <a:bodyPr/>
          <a:lstStyle/>
          <a:p>
            <a:fld id="{441BB2EB-8129-F343-AA8E-81C0BEE7C780}" type="datetime1">
              <a:rPr lang="en-GB" smtClean="0"/>
              <a:t>17/10/2024</a:t>
            </a:fld>
            <a:endParaRPr lang="en-US"/>
          </a:p>
        </p:txBody>
      </p:sp>
      <p:sp>
        <p:nvSpPr>
          <p:cNvPr id="5" name="Footer Placeholder 4">
            <a:extLst>
              <a:ext uri="{FF2B5EF4-FFF2-40B4-BE49-F238E27FC236}">
                <a16:creationId xmlns:a16="http://schemas.microsoft.com/office/drawing/2014/main" id="{75F8DB4F-4E12-0AB5-5BCB-8ECD39E110E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868763C-F881-9D71-DBE1-715A46D13E50}"/>
              </a:ext>
            </a:extLst>
          </p:cNvPr>
          <p:cNvSpPr>
            <a:spLocks noGrp="1"/>
          </p:cNvSpPr>
          <p:nvPr>
            <p:ph type="sldNum" sz="quarter" idx="12"/>
          </p:nvPr>
        </p:nvSpPr>
        <p:spPr/>
        <p:txBody>
          <a:bodyPr/>
          <a:lstStyle/>
          <a:p>
            <a:fld id="{600EE44C-5A6C-D646-BB28-ACCE754D818D}" type="slidenum">
              <a:rPr lang="en-US" smtClean="0"/>
              <a:t>‹#›</a:t>
            </a:fld>
            <a:endParaRPr lang="en-US"/>
          </a:p>
        </p:txBody>
      </p:sp>
    </p:spTree>
    <p:extLst>
      <p:ext uri="{BB962C8B-B14F-4D97-AF65-F5344CB8AC3E}">
        <p14:creationId xmlns:p14="http://schemas.microsoft.com/office/powerpoint/2010/main" val="271136577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6350E4EA-CEFE-0D37-F100-B0873EF884AD}"/>
              </a:ext>
            </a:extLst>
          </p:cNvPr>
          <p:cNvSpPr>
            <a:spLocks noGrp="1"/>
          </p:cNvSpPr>
          <p:nvPr>
            <p:ph type="title" orient="vert"/>
          </p:nvPr>
        </p:nvSpPr>
        <p:spPr>
          <a:xfrm>
            <a:off x="8724900" y="365125"/>
            <a:ext cx="2628900" cy="5811838"/>
          </a:xfrm>
        </p:spPr>
        <p:txBody>
          <a:bodyPr vert="eaVert"/>
          <a:lstStyle/>
          <a:p>
            <a:r>
              <a:rPr lang="en-GB"/>
              <a:t>Click to edit Master title style</a:t>
            </a:r>
            <a:endParaRPr lang="en-US"/>
          </a:p>
        </p:txBody>
      </p:sp>
      <p:sp>
        <p:nvSpPr>
          <p:cNvPr id="3" name="Vertical Text Placeholder 2">
            <a:extLst>
              <a:ext uri="{FF2B5EF4-FFF2-40B4-BE49-F238E27FC236}">
                <a16:creationId xmlns:a16="http://schemas.microsoft.com/office/drawing/2014/main" id="{4506BB16-A744-F3E1-0D78-8A8AFB1C2DBA}"/>
              </a:ext>
            </a:extLst>
          </p:cNvPr>
          <p:cNvSpPr>
            <a:spLocks noGrp="1"/>
          </p:cNvSpPr>
          <p:nvPr>
            <p:ph type="body" orient="vert" idx="1"/>
          </p:nvPr>
        </p:nvSpPr>
        <p:spPr>
          <a:xfrm>
            <a:off x="838200" y="365125"/>
            <a:ext cx="7734300" cy="5811838"/>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95350860-69A9-7562-58D2-33A3C16152DA}"/>
              </a:ext>
            </a:extLst>
          </p:cNvPr>
          <p:cNvSpPr>
            <a:spLocks noGrp="1"/>
          </p:cNvSpPr>
          <p:nvPr>
            <p:ph type="dt" sz="half" idx="10"/>
          </p:nvPr>
        </p:nvSpPr>
        <p:spPr/>
        <p:txBody>
          <a:bodyPr/>
          <a:lstStyle/>
          <a:p>
            <a:fld id="{3A6998E8-444D-194C-8ADC-53C3EAC649DB}" type="datetime1">
              <a:rPr lang="en-GB" smtClean="0"/>
              <a:t>17/10/2024</a:t>
            </a:fld>
            <a:endParaRPr lang="en-US"/>
          </a:p>
        </p:txBody>
      </p:sp>
      <p:sp>
        <p:nvSpPr>
          <p:cNvPr id="5" name="Footer Placeholder 4">
            <a:extLst>
              <a:ext uri="{FF2B5EF4-FFF2-40B4-BE49-F238E27FC236}">
                <a16:creationId xmlns:a16="http://schemas.microsoft.com/office/drawing/2014/main" id="{3C61145E-D537-A989-E546-9B030881EE7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836F128-3EE2-E4FC-7B15-9CF4A21D37FA}"/>
              </a:ext>
            </a:extLst>
          </p:cNvPr>
          <p:cNvSpPr>
            <a:spLocks noGrp="1"/>
          </p:cNvSpPr>
          <p:nvPr>
            <p:ph type="sldNum" sz="quarter" idx="12"/>
          </p:nvPr>
        </p:nvSpPr>
        <p:spPr/>
        <p:txBody>
          <a:bodyPr/>
          <a:lstStyle/>
          <a:p>
            <a:fld id="{600EE44C-5A6C-D646-BB28-ACCE754D818D}" type="slidenum">
              <a:rPr lang="en-US" smtClean="0"/>
              <a:t>‹#›</a:t>
            </a:fld>
            <a:endParaRPr lang="en-US"/>
          </a:p>
        </p:txBody>
      </p:sp>
    </p:spTree>
    <p:extLst>
      <p:ext uri="{BB962C8B-B14F-4D97-AF65-F5344CB8AC3E}">
        <p14:creationId xmlns:p14="http://schemas.microsoft.com/office/powerpoint/2010/main" val="11208247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40E804-7772-8C2E-0037-5DC9ECF6465F}"/>
              </a:ext>
            </a:extLst>
          </p:cNvPr>
          <p:cNvSpPr>
            <a:spLocks noGrp="1"/>
          </p:cNvSpPr>
          <p:nvPr>
            <p:ph type="title"/>
          </p:nvPr>
        </p:nvSpPr>
        <p:spPr/>
        <p:txBody>
          <a:bodyPr/>
          <a:lstStyle/>
          <a:p>
            <a:r>
              <a:rPr lang="en-GB"/>
              <a:t>Click to edit Master title style</a:t>
            </a:r>
            <a:endParaRPr lang="en-US"/>
          </a:p>
        </p:txBody>
      </p:sp>
      <p:sp>
        <p:nvSpPr>
          <p:cNvPr id="3" name="Content Placeholder 2">
            <a:extLst>
              <a:ext uri="{FF2B5EF4-FFF2-40B4-BE49-F238E27FC236}">
                <a16:creationId xmlns:a16="http://schemas.microsoft.com/office/drawing/2014/main" id="{AB347279-F39E-6811-55BB-FC21E565BDEC}"/>
              </a:ext>
            </a:extLst>
          </p:cNvPr>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28D78BF1-E2DF-A040-B7E0-D0F9065E8872}"/>
              </a:ext>
            </a:extLst>
          </p:cNvPr>
          <p:cNvSpPr>
            <a:spLocks noGrp="1"/>
          </p:cNvSpPr>
          <p:nvPr>
            <p:ph type="dt" sz="half" idx="10"/>
          </p:nvPr>
        </p:nvSpPr>
        <p:spPr/>
        <p:txBody>
          <a:bodyPr/>
          <a:lstStyle/>
          <a:p>
            <a:fld id="{1B55FBD6-546F-D148-B91A-D03D25CC8EF9}" type="datetime1">
              <a:rPr lang="en-GB" smtClean="0"/>
              <a:t>17/10/2024</a:t>
            </a:fld>
            <a:endParaRPr lang="en-US"/>
          </a:p>
        </p:txBody>
      </p:sp>
      <p:sp>
        <p:nvSpPr>
          <p:cNvPr id="5" name="Footer Placeholder 4">
            <a:extLst>
              <a:ext uri="{FF2B5EF4-FFF2-40B4-BE49-F238E27FC236}">
                <a16:creationId xmlns:a16="http://schemas.microsoft.com/office/drawing/2014/main" id="{BD87C0AE-303A-F9A7-983D-79CF6522379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004EDF5-D276-2513-EE3E-C2824B479FB9}"/>
              </a:ext>
            </a:extLst>
          </p:cNvPr>
          <p:cNvSpPr>
            <a:spLocks noGrp="1"/>
          </p:cNvSpPr>
          <p:nvPr>
            <p:ph type="sldNum" sz="quarter" idx="12"/>
          </p:nvPr>
        </p:nvSpPr>
        <p:spPr/>
        <p:txBody>
          <a:bodyPr/>
          <a:lstStyle/>
          <a:p>
            <a:fld id="{600EE44C-5A6C-D646-BB28-ACCE754D818D}" type="slidenum">
              <a:rPr lang="en-US" smtClean="0"/>
              <a:t>‹#›</a:t>
            </a:fld>
            <a:endParaRPr lang="en-US"/>
          </a:p>
        </p:txBody>
      </p:sp>
    </p:spTree>
    <p:extLst>
      <p:ext uri="{BB962C8B-B14F-4D97-AF65-F5344CB8AC3E}">
        <p14:creationId xmlns:p14="http://schemas.microsoft.com/office/powerpoint/2010/main" val="159336913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56D658-21C3-87DF-48A7-BC00597DC670}"/>
              </a:ext>
            </a:extLst>
          </p:cNvPr>
          <p:cNvSpPr>
            <a:spLocks noGrp="1"/>
          </p:cNvSpPr>
          <p:nvPr>
            <p:ph type="title"/>
          </p:nvPr>
        </p:nvSpPr>
        <p:spPr>
          <a:xfrm>
            <a:off x="831850" y="1709738"/>
            <a:ext cx="10515600" cy="2852737"/>
          </a:xfrm>
        </p:spPr>
        <p:txBody>
          <a:bodyPr anchor="b"/>
          <a:lstStyle>
            <a:lvl1pPr>
              <a:defRPr sz="6000"/>
            </a:lvl1pPr>
          </a:lstStyle>
          <a:p>
            <a:r>
              <a:rPr lang="en-GB"/>
              <a:t>Click to edit Master title style</a:t>
            </a:r>
            <a:endParaRPr lang="en-US"/>
          </a:p>
        </p:txBody>
      </p:sp>
      <p:sp>
        <p:nvSpPr>
          <p:cNvPr id="3" name="Text Placeholder 2">
            <a:extLst>
              <a:ext uri="{FF2B5EF4-FFF2-40B4-BE49-F238E27FC236}">
                <a16:creationId xmlns:a16="http://schemas.microsoft.com/office/drawing/2014/main" id="{B802E4C0-24DD-EF11-4537-E350CFBB0293}"/>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Click to edit Master text styles</a:t>
            </a:r>
          </a:p>
        </p:txBody>
      </p:sp>
      <p:sp>
        <p:nvSpPr>
          <p:cNvPr id="4" name="Date Placeholder 3">
            <a:extLst>
              <a:ext uri="{FF2B5EF4-FFF2-40B4-BE49-F238E27FC236}">
                <a16:creationId xmlns:a16="http://schemas.microsoft.com/office/drawing/2014/main" id="{E7337A1A-2795-C5FC-681D-EC1E01DA9F31}"/>
              </a:ext>
            </a:extLst>
          </p:cNvPr>
          <p:cNvSpPr>
            <a:spLocks noGrp="1"/>
          </p:cNvSpPr>
          <p:nvPr>
            <p:ph type="dt" sz="half" idx="10"/>
          </p:nvPr>
        </p:nvSpPr>
        <p:spPr/>
        <p:txBody>
          <a:bodyPr/>
          <a:lstStyle/>
          <a:p>
            <a:fld id="{BD063ADB-8622-5F4F-B0C2-B4BF26A29BB0}" type="datetime1">
              <a:rPr lang="en-GB" smtClean="0"/>
              <a:t>17/10/2024</a:t>
            </a:fld>
            <a:endParaRPr lang="en-US"/>
          </a:p>
        </p:txBody>
      </p:sp>
      <p:sp>
        <p:nvSpPr>
          <p:cNvPr id="5" name="Footer Placeholder 4">
            <a:extLst>
              <a:ext uri="{FF2B5EF4-FFF2-40B4-BE49-F238E27FC236}">
                <a16:creationId xmlns:a16="http://schemas.microsoft.com/office/drawing/2014/main" id="{D1A4DB51-B023-D195-DFF7-5E0CAFA65F6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1CC8440-2B99-4B9F-D6C1-CA61DB46953E}"/>
              </a:ext>
            </a:extLst>
          </p:cNvPr>
          <p:cNvSpPr>
            <a:spLocks noGrp="1"/>
          </p:cNvSpPr>
          <p:nvPr>
            <p:ph type="sldNum" sz="quarter" idx="12"/>
          </p:nvPr>
        </p:nvSpPr>
        <p:spPr/>
        <p:txBody>
          <a:bodyPr/>
          <a:lstStyle/>
          <a:p>
            <a:fld id="{600EE44C-5A6C-D646-BB28-ACCE754D818D}" type="slidenum">
              <a:rPr lang="en-US" smtClean="0"/>
              <a:t>‹#›</a:t>
            </a:fld>
            <a:endParaRPr lang="en-US"/>
          </a:p>
        </p:txBody>
      </p:sp>
    </p:spTree>
    <p:extLst>
      <p:ext uri="{BB962C8B-B14F-4D97-AF65-F5344CB8AC3E}">
        <p14:creationId xmlns:p14="http://schemas.microsoft.com/office/powerpoint/2010/main" val="195626124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EEE531-681B-7F65-721F-0CF5E3A058D8}"/>
              </a:ext>
            </a:extLst>
          </p:cNvPr>
          <p:cNvSpPr>
            <a:spLocks noGrp="1"/>
          </p:cNvSpPr>
          <p:nvPr>
            <p:ph type="title"/>
          </p:nvPr>
        </p:nvSpPr>
        <p:spPr/>
        <p:txBody>
          <a:bodyPr/>
          <a:lstStyle/>
          <a:p>
            <a:r>
              <a:rPr lang="en-GB"/>
              <a:t>Click to edit Master title style</a:t>
            </a:r>
            <a:endParaRPr lang="en-US"/>
          </a:p>
        </p:txBody>
      </p:sp>
      <p:sp>
        <p:nvSpPr>
          <p:cNvPr id="3" name="Content Placeholder 2">
            <a:extLst>
              <a:ext uri="{FF2B5EF4-FFF2-40B4-BE49-F238E27FC236}">
                <a16:creationId xmlns:a16="http://schemas.microsoft.com/office/drawing/2014/main" id="{9BB7D967-89C6-0D11-DD0E-BD17D52FE586}"/>
              </a:ext>
            </a:extLst>
          </p:cNvPr>
          <p:cNvSpPr>
            <a:spLocks noGrp="1"/>
          </p:cNvSpPr>
          <p:nvPr>
            <p:ph sz="half" idx="1"/>
          </p:nvPr>
        </p:nvSpPr>
        <p:spPr>
          <a:xfrm>
            <a:off x="838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Content Placeholder 3">
            <a:extLst>
              <a:ext uri="{FF2B5EF4-FFF2-40B4-BE49-F238E27FC236}">
                <a16:creationId xmlns:a16="http://schemas.microsoft.com/office/drawing/2014/main" id="{DAFA19AD-AE31-0241-800F-793FF515D160}"/>
              </a:ext>
            </a:extLst>
          </p:cNvPr>
          <p:cNvSpPr>
            <a:spLocks noGrp="1"/>
          </p:cNvSpPr>
          <p:nvPr>
            <p:ph sz="half" idx="2"/>
          </p:nvPr>
        </p:nvSpPr>
        <p:spPr>
          <a:xfrm>
            <a:off x="6172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Date Placeholder 4">
            <a:extLst>
              <a:ext uri="{FF2B5EF4-FFF2-40B4-BE49-F238E27FC236}">
                <a16:creationId xmlns:a16="http://schemas.microsoft.com/office/drawing/2014/main" id="{1018F70A-6197-6AD5-9D49-5596E4ED01C8}"/>
              </a:ext>
            </a:extLst>
          </p:cNvPr>
          <p:cNvSpPr>
            <a:spLocks noGrp="1"/>
          </p:cNvSpPr>
          <p:nvPr>
            <p:ph type="dt" sz="half" idx="10"/>
          </p:nvPr>
        </p:nvSpPr>
        <p:spPr/>
        <p:txBody>
          <a:bodyPr/>
          <a:lstStyle/>
          <a:p>
            <a:fld id="{E091E37A-E2A4-EE46-A6A0-CC39713DEC5E}" type="datetime1">
              <a:rPr lang="en-GB" smtClean="0"/>
              <a:t>17/10/2024</a:t>
            </a:fld>
            <a:endParaRPr lang="en-US"/>
          </a:p>
        </p:txBody>
      </p:sp>
      <p:sp>
        <p:nvSpPr>
          <p:cNvPr id="6" name="Footer Placeholder 5">
            <a:extLst>
              <a:ext uri="{FF2B5EF4-FFF2-40B4-BE49-F238E27FC236}">
                <a16:creationId xmlns:a16="http://schemas.microsoft.com/office/drawing/2014/main" id="{C75B338E-7580-1C5A-8433-DB3DF0C43300}"/>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5B56E3B-5D1F-54EF-99A2-DA931F863237}"/>
              </a:ext>
            </a:extLst>
          </p:cNvPr>
          <p:cNvSpPr>
            <a:spLocks noGrp="1"/>
          </p:cNvSpPr>
          <p:nvPr>
            <p:ph type="sldNum" sz="quarter" idx="12"/>
          </p:nvPr>
        </p:nvSpPr>
        <p:spPr/>
        <p:txBody>
          <a:bodyPr/>
          <a:lstStyle/>
          <a:p>
            <a:fld id="{600EE44C-5A6C-D646-BB28-ACCE754D818D}" type="slidenum">
              <a:rPr lang="en-US" smtClean="0"/>
              <a:t>‹#›</a:t>
            </a:fld>
            <a:endParaRPr lang="en-US"/>
          </a:p>
        </p:txBody>
      </p:sp>
    </p:spTree>
    <p:extLst>
      <p:ext uri="{BB962C8B-B14F-4D97-AF65-F5344CB8AC3E}">
        <p14:creationId xmlns:p14="http://schemas.microsoft.com/office/powerpoint/2010/main" val="66098504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134A79-DCB9-F07C-9BB7-F6E9CB62310C}"/>
              </a:ext>
            </a:extLst>
          </p:cNvPr>
          <p:cNvSpPr>
            <a:spLocks noGrp="1"/>
          </p:cNvSpPr>
          <p:nvPr>
            <p:ph type="title"/>
          </p:nvPr>
        </p:nvSpPr>
        <p:spPr>
          <a:xfrm>
            <a:off x="839788" y="365125"/>
            <a:ext cx="10515600" cy="1325563"/>
          </a:xfrm>
        </p:spPr>
        <p:txBody>
          <a:bodyPr/>
          <a:lstStyle/>
          <a:p>
            <a:r>
              <a:rPr lang="en-GB"/>
              <a:t>Click to edit Master title style</a:t>
            </a:r>
            <a:endParaRPr lang="en-US"/>
          </a:p>
        </p:txBody>
      </p:sp>
      <p:sp>
        <p:nvSpPr>
          <p:cNvPr id="3" name="Text Placeholder 2">
            <a:extLst>
              <a:ext uri="{FF2B5EF4-FFF2-40B4-BE49-F238E27FC236}">
                <a16:creationId xmlns:a16="http://schemas.microsoft.com/office/drawing/2014/main" id="{B64C26C9-AB78-DDB9-C1D2-AC8FB86D5E5D}"/>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a:extLst>
              <a:ext uri="{FF2B5EF4-FFF2-40B4-BE49-F238E27FC236}">
                <a16:creationId xmlns:a16="http://schemas.microsoft.com/office/drawing/2014/main" id="{D2F58640-D7BD-6EA6-41F0-89A0D33A0A9C}"/>
              </a:ext>
            </a:extLst>
          </p:cNvPr>
          <p:cNvSpPr>
            <a:spLocks noGrp="1"/>
          </p:cNvSpPr>
          <p:nvPr>
            <p:ph sz="half" idx="2"/>
          </p:nvPr>
        </p:nvSpPr>
        <p:spPr>
          <a:xfrm>
            <a:off x="839788" y="2505075"/>
            <a:ext cx="5157787"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Text Placeholder 4">
            <a:extLst>
              <a:ext uri="{FF2B5EF4-FFF2-40B4-BE49-F238E27FC236}">
                <a16:creationId xmlns:a16="http://schemas.microsoft.com/office/drawing/2014/main" id="{96EC6A55-D20F-A702-2A85-186D773AE5F0}"/>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a:extLst>
              <a:ext uri="{FF2B5EF4-FFF2-40B4-BE49-F238E27FC236}">
                <a16:creationId xmlns:a16="http://schemas.microsoft.com/office/drawing/2014/main" id="{3A975C82-2882-0720-7C73-8FEAE53B0806}"/>
              </a:ext>
            </a:extLst>
          </p:cNvPr>
          <p:cNvSpPr>
            <a:spLocks noGrp="1"/>
          </p:cNvSpPr>
          <p:nvPr>
            <p:ph sz="quarter" idx="4"/>
          </p:nvPr>
        </p:nvSpPr>
        <p:spPr>
          <a:xfrm>
            <a:off x="6172200" y="2505075"/>
            <a:ext cx="5183188"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7" name="Date Placeholder 6">
            <a:extLst>
              <a:ext uri="{FF2B5EF4-FFF2-40B4-BE49-F238E27FC236}">
                <a16:creationId xmlns:a16="http://schemas.microsoft.com/office/drawing/2014/main" id="{DBD74CEF-16A9-4E72-02E8-C0CBB45E5EF6}"/>
              </a:ext>
            </a:extLst>
          </p:cNvPr>
          <p:cNvSpPr>
            <a:spLocks noGrp="1"/>
          </p:cNvSpPr>
          <p:nvPr>
            <p:ph type="dt" sz="half" idx="10"/>
          </p:nvPr>
        </p:nvSpPr>
        <p:spPr/>
        <p:txBody>
          <a:bodyPr/>
          <a:lstStyle/>
          <a:p>
            <a:fld id="{A6AB3016-D736-B543-83B8-72DC17D6A519}" type="datetime1">
              <a:rPr lang="en-GB" smtClean="0"/>
              <a:t>17/10/2024</a:t>
            </a:fld>
            <a:endParaRPr lang="en-US"/>
          </a:p>
        </p:txBody>
      </p:sp>
      <p:sp>
        <p:nvSpPr>
          <p:cNvPr id="8" name="Footer Placeholder 7">
            <a:extLst>
              <a:ext uri="{FF2B5EF4-FFF2-40B4-BE49-F238E27FC236}">
                <a16:creationId xmlns:a16="http://schemas.microsoft.com/office/drawing/2014/main" id="{831F97D1-9628-32BF-A9DD-1EF7B2724C07}"/>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50DDC27B-50AB-BE40-51BD-CD3A4BC7A422}"/>
              </a:ext>
            </a:extLst>
          </p:cNvPr>
          <p:cNvSpPr>
            <a:spLocks noGrp="1"/>
          </p:cNvSpPr>
          <p:nvPr>
            <p:ph type="sldNum" sz="quarter" idx="12"/>
          </p:nvPr>
        </p:nvSpPr>
        <p:spPr/>
        <p:txBody>
          <a:bodyPr/>
          <a:lstStyle/>
          <a:p>
            <a:fld id="{600EE44C-5A6C-D646-BB28-ACCE754D818D}" type="slidenum">
              <a:rPr lang="en-US" smtClean="0"/>
              <a:t>‹#›</a:t>
            </a:fld>
            <a:endParaRPr lang="en-US"/>
          </a:p>
        </p:txBody>
      </p:sp>
    </p:spTree>
    <p:extLst>
      <p:ext uri="{BB962C8B-B14F-4D97-AF65-F5344CB8AC3E}">
        <p14:creationId xmlns:p14="http://schemas.microsoft.com/office/powerpoint/2010/main" val="378505082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94289F-1CB8-2C2E-5419-09BD3DE4B950}"/>
              </a:ext>
            </a:extLst>
          </p:cNvPr>
          <p:cNvSpPr>
            <a:spLocks noGrp="1"/>
          </p:cNvSpPr>
          <p:nvPr>
            <p:ph type="title"/>
          </p:nvPr>
        </p:nvSpPr>
        <p:spPr/>
        <p:txBody>
          <a:bodyPr/>
          <a:lstStyle/>
          <a:p>
            <a:r>
              <a:rPr lang="en-GB"/>
              <a:t>Click to edit Master title style</a:t>
            </a:r>
            <a:endParaRPr lang="en-US"/>
          </a:p>
        </p:txBody>
      </p:sp>
      <p:sp>
        <p:nvSpPr>
          <p:cNvPr id="3" name="Date Placeholder 2">
            <a:extLst>
              <a:ext uri="{FF2B5EF4-FFF2-40B4-BE49-F238E27FC236}">
                <a16:creationId xmlns:a16="http://schemas.microsoft.com/office/drawing/2014/main" id="{9715A21A-4C6F-4A82-21EA-B99DAC5095D3}"/>
              </a:ext>
            </a:extLst>
          </p:cNvPr>
          <p:cNvSpPr>
            <a:spLocks noGrp="1"/>
          </p:cNvSpPr>
          <p:nvPr>
            <p:ph type="dt" sz="half" idx="10"/>
          </p:nvPr>
        </p:nvSpPr>
        <p:spPr/>
        <p:txBody>
          <a:bodyPr/>
          <a:lstStyle/>
          <a:p>
            <a:fld id="{82C1254D-729A-AB4C-9380-3603B82B4AB2}" type="datetime1">
              <a:rPr lang="en-GB" smtClean="0"/>
              <a:t>17/10/2024</a:t>
            </a:fld>
            <a:endParaRPr lang="en-US"/>
          </a:p>
        </p:txBody>
      </p:sp>
      <p:sp>
        <p:nvSpPr>
          <p:cNvPr id="4" name="Footer Placeholder 3">
            <a:extLst>
              <a:ext uri="{FF2B5EF4-FFF2-40B4-BE49-F238E27FC236}">
                <a16:creationId xmlns:a16="http://schemas.microsoft.com/office/drawing/2014/main" id="{F40090CA-1D43-D6D9-BA35-BE7A72E36878}"/>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49BF31CA-ACDA-5BE5-9497-A07F0E0800F0}"/>
              </a:ext>
            </a:extLst>
          </p:cNvPr>
          <p:cNvSpPr>
            <a:spLocks noGrp="1"/>
          </p:cNvSpPr>
          <p:nvPr>
            <p:ph type="sldNum" sz="quarter" idx="12"/>
          </p:nvPr>
        </p:nvSpPr>
        <p:spPr/>
        <p:txBody>
          <a:bodyPr/>
          <a:lstStyle/>
          <a:p>
            <a:fld id="{600EE44C-5A6C-D646-BB28-ACCE754D818D}" type="slidenum">
              <a:rPr lang="en-US" smtClean="0"/>
              <a:t>‹#›</a:t>
            </a:fld>
            <a:endParaRPr lang="en-US"/>
          </a:p>
        </p:txBody>
      </p:sp>
    </p:spTree>
    <p:extLst>
      <p:ext uri="{BB962C8B-B14F-4D97-AF65-F5344CB8AC3E}">
        <p14:creationId xmlns:p14="http://schemas.microsoft.com/office/powerpoint/2010/main" val="284991101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2CBBD796-11B1-F46E-EDEE-430D73F58D71}"/>
              </a:ext>
            </a:extLst>
          </p:cNvPr>
          <p:cNvSpPr>
            <a:spLocks noGrp="1"/>
          </p:cNvSpPr>
          <p:nvPr>
            <p:ph type="dt" sz="half" idx="10"/>
          </p:nvPr>
        </p:nvSpPr>
        <p:spPr/>
        <p:txBody>
          <a:bodyPr/>
          <a:lstStyle/>
          <a:p>
            <a:fld id="{A6FAEB48-EF8D-D945-AE8C-DDA8DD1B34E4}" type="datetime1">
              <a:rPr lang="en-GB" smtClean="0"/>
              <a:t>17/10/2024</a:t>
            </a:fld>
            <a:endParaRPr lang="en-US"/>
          </a:p>
        </p:txBody>
      </p:sp>
      <p:sp>
        <p:nvSpPr>
          <p:cNvPr id="3" name="Footer Placeholder 2">
            <a:extLst>
              <a:ext uri="{FF2B5EF4-FFF2-40B4-BE49-F238E27FC236}">
                <a16:creationId xmlns:a16="http://schemas.microsoft.com/office/drawing/2014/main" id="{57E6BC21-730B-04D3-0E6B-81093BB7EA7A}"/>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A88E6C13-1DE0-88E3-56A8-0FE837E1EC91}"/>
              </a:ext>
            </a:extLst>
          </p:cNvPr>
          <p:cNvSpPr>
            <a:spLocks noGrp="1"/>
          </p:cNvSpPr>
          <p:nvPr>
            <p:ph type="sldNum" sz="quarter" idx="12"/>
          </p:nvPr>
        </p:nvSpPr>
        <p:spPr/>
        <p:txBody>
          <a:bodyPr/>
          <a:lstStyle/>
          <a:p>
            <a:fld id="{600EE44C-5A6C-D646-BB28-ACCE754D818D}" type="slidenum">
              <a:rPr lang="en-US" smtClean="0"/>
              <a:t>‹#›</a:t>
            </a:fld>
            <a:endParaRPr lang="en-US"/>
          </a:p>
        </p:txBody>
      </p:sp>
    </p:spTree>
    <p:extLst>
      <p:ext uri="{BB962C8B-B14F-4D97-AF65-F5344CB8AC3E}">
        <p14:creationId xmlns:p14="http://schemas.microsoft.com/office/powerpoint/2010/main" val="404863042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E8FF61-CEA5-67B8-B33E-8EB761CCDCA7}"/>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US"/>
          </a:p>
        </p:txBody>
      </p:sp>
      <p:sp>
        <p:nvSpPr>
          <p:cNvPr id="3" name="Content Placeholder 2">
            <a:extLst>
              <a:ext uri="{FF2B5EF4-FFF2-40B4-BE49-F238E27FC236}">
                <a16:creationId xmlns:a16="http://schemas.microsoft.com/office/drawing/2014/main" id="{E2125106-25CF-908B-E1D5-F37BCB38E98C}"/>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Text Placeholder 3">
            <a:extLst>
              <a:ext uri="{FF2B5EF4-FFF2-40B4-BE49-F238E27FC236}">
                <a16:creationId xmlns:a16="http://schemas.microsoft.com/office/drawing/2014/main" id="{5EAD7A5A-430E-85A6-92AC-4BD96017757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0EA39382-F8BE-1F5D-0BDD-752FF516A121}"/>
              </a:ext>
            </a:extLst>
          </p:cNvPr>
          <p:cNvSpPr>
            <a:spLocks noGrp="1"/>
          </p:cNvSpPr>
          <p:nvPr>
            <p:ph type="dt" sz="half" idx="10"/>
          </p:nvPr>
        </p:nvSpPr>
        <p:spPr/>
        <p:txBody>
          <a:bodyPr/>
          <a:lstStyle/>
          <a:p>
            <a:fld id="{89E08671-B985-614B-9F42-ED7D2087ADD3}" type="datetime1">
              <a:rPr lang="en-GB" smtClean="0"/>
              <a:t>17/10/2024</a:t>
            </a:fld>
            <a:endParaRPr lang="en-US"/>
          </a:p>
        </p:txBody>
      </p:sp>
      <p:sp>
        <p:nvSpPr>
          <p:cNvPr id="6" name="Footer Placeholder 5">
            <a:extLst>
              <a:ext uri="{FF2B5EF4-FFF2-40B4-BE49-F238E27FC236}">
                <a16:creationId xmlns:a16="http://schemas.microsoft.com/office/drawing/2014/main" id="{9F20E39F-9B85-48C4-7020-CF8E0406BAF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5FC3276-54CA-D8BF-0A0B-2A1D3AA82B71}"/>
              </a:ext>
            </a:extLst>
          </p:cNvPr>
          <p:cNvSpPr>
            <a:spLocks noGrp="1"/>
          </p:cNvSpPr>
          <p:nvPr>
            <p:ph type="sldNum" sz="quarter" idx="12"/>
          </p:nvPr>
        </p:nvSpPr>
        <p:spPr/>
        <p:txBody>
          <a:bodyPr/>
          <a:lstStyle/>
          <a:p>
            <a:fld id="{600EE44C-5A6C-D646-BB28-ACCE754D818D}" type="slidenum">
              <a:rPr lang="en-US" smtClean="0"/>
              <a:t>‹#›</a:t>
            </a:fld>
            <a:endParaRPr lang="en-US"/>
          </a:p>
        </p:txBody>
      </p:sp>
    </p:spTree>
    <p:extLst>
      <p:ext uri="{BB962C8B-B14F-4D97-AF65-F5344CB8AC3E}">
        <p14:creationId xmlns:p14="http://schemas.microsoft.com/office/powerpoint/2010/main" val="414214422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AFD59B-A3E0-C886-FDE3-69D47415660E}"/>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US"/>
          </a:p>
        </p:txBody>
      </p:sp>
      <p:sp>
        <p:nvSpPr>
          <p:cNvPr id="3" name="Picture Placeholder 2">
            <a:extLst>
              <a:ext uri="{FF2B5EF4-FFF2-40B4-BE49-F238E27FC236}">
                <a16:creationId xmlns:a16="http://schemas.microsoft.com/office/drawing/2014/main" id="{6F1AAE8B-DE59-A8CD-3965-B90CDC1354A6}"/>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FA42BAF9-CF06-80CB-1879-C6F7E4EA043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6832F177-61FF-B097-FB4A-30FA861A330D}"/>
              </a:ext>
            </a:extLst>
          </p:cNvPr>
          <p:cNvSpPr>
            <a:spLocks noGrp="1"/>
          </p:cNvSpPr>
          <p:nvPr>
            <p:ph type="dt" sz="half" idx="10"/>
          </p:nvPr>
        </p:nvSpPr>
        <p:spPr/>
        <p:txBody>
          <a:bodyPr/>
          <a:lstStyle/>
          <a:p>
            <a:fld id="{2AE0EAB7-718B-EF4E-A93E-0E1EE9E3D41B}" type="datetime1">
              <a:rPr lang="en-GB" smtClean="0"/>
              <a:t>17/10/2024</a:t>
            </a:fld>
            <a:endParaRPr lang="en-US"/>
          </a:p>
        </p:txBody>
      </p:sp>
      <p:sp>
        <p:nvSpPr>
          <p:cNvPr id="6" name="Footer Placeholder 5">
            <a:extLst>
              <a:ext uri="{FF2B5EF4-FFF2-40B4-BE49-F238E27FC236}">
                <a16:creationId xmlns:a16="http://schemas.microsoft.com/office/drawing/2014/main" id="{8D6DC492-E289-320A-9CF2-E8C93051740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75BA65E-4184-BBBC-B856-783ED88C5AF8}"/>
              </a:ext>
            </a:extLst>
          </p:cNvPr>
          <p:cNvSpPr>
            <a:spLocks noGrp="1"/>
          </p:cNvSpPr>
          <p:nvPr>
            <p:ph type="sldNum" sz="quarter" idx="12"/>
          </p:nvPr>
        </p:nvSpPr>
        <p:spPr/>
        <p:txBody>
          <a:bodyPr/>
          <a:lstStyle/>
          <a:p>
            <a:fld id="{600EE44C-5A6C-D646-BB28-ACCE754D818D}" type="slidenum">
              <a:rPr lang="en-US" smtClean="0"/>
              <a:t>‹#›</a:t>
            </a:fld>
            <a:endParaRPr lang="en-US"/>
          </a:p>
        </p:txBody>
      </p:sp>
    </p:spTree>
    <p:extLst>
      <p:ext uri="{BB962C8B-B14F-4D97-AF65-F5344CB8AC3E}">
        <p14:creationId xmlns:p14="http://schemas.microsoft.com/office/powerpoint/2010/main" val="217786586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73D01BAF-8AC6-A1D9-F006-92FC07DB88C2}"/>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GB"/>
              <a:t>Click to edit Master title style</a:t>
            </a:r>
            <a:endParaRPr lang="en-US"/>
          </a:p>
        </p:txBody>
      </p:sp>
      <p:sp>
        <p:nvSpPr>
          <p:cNvPr id="3" name="Text Placeholder 2">
            <a:extLst>
              <a:ext uri="{FF2B5EF4-FFF2-40B4-BE49-F238E27FC236}">
                <a16:creationId xmlns:a16="http://schemas.microsoft.com/office/drawing/2014/main" id="{5D712A40-E56E-3448-1739-760981C21CF2}"/>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C11D4010-18B5-ACCC-07A9-968D191A7ADB}"/>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1454EC0-A032-CC47-8A60-CFDAFB672247}" type="datetime1">
              <a:rPr lang="en-GB" smtClean="0"/>
              <a:t>17/10/2024</a:t>
            </a:fld>
            <a:endParaRPr lang="en-US"/>
          </a:p>
        </p:txBody>
      </p:sp>
      <p:sp>
        <p:nvSpPr>
          <p:cNvPr id="5" name="Footer Placeholder 4">
            <a:extLst>
              <a:ext uri="{FF2B5EF4-FFF2-40B4-BE49-F238E27FC236}">
                <a16:creationId xmlns:a16="http://schemas.microsoft.com/office/drawing/2014/main" id="{7B2DA72F-AEF6-DDB3-D5D2-DE53726E1DC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065120F3-7869-6536-B6FB-A3E7A46D4119}"/>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00EE44C-5A6C-D646-BB28-ACCE754D818D}" type="slidenum">
              <a:rPr lang="en-US" smtClean="0"/>
              <a:t>‹#›</a:t>
            </a:fld>
            <a:endParaRPr lang="en-US"/>
          </a:p>
        </p:txBody>
      </p:sp>
    </p:spTree>
    <p:extLst>
      <p:ext uri="{BB962C8B-B14F-4D97-AF65-F5344CB8AC3E}">
        <p14:creationId xmlns:p14="http://schemas.microsoft.com/office/powerpoint/2010/main" val="39298982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mailto:Kch-tr.selbss@nhs.net" TargetMode="Externa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hyperlink" Target="https://www.gov.uk/government/publications/breast-screening-radiation-risk-with-digital-mammography/radiation-risk-with-digital-mammography-in-breast-screening" TargetMode="External"/><Relationship Id="rId1" Type="http://schemas.openxmlformats.org/officeDocument/2006/relationships/slideLayout" Target="../slideLayouts/slideLayout2.xml"/><Relationship Id="rId6" Type="http://schemas.openxmlformats.org/officeDocument/2006/relationships/image" Target="../media/image9.svg"/><Relationship Id="rId5" Type="http://schemas.openxmlformats.org/officeDocument/2006/relationships/image" Target="../media/image8.png"/><Relationship Id="rId4" Type="http://schemas.openxmlformats.org/officeDocument/2006/relationships/image" Target="../media/image7.svg"/></Relationships>
</file>

<file path=ppt/slides/_rels/slide12.xml.rels><?xml version="1.0" encoding="UTF-8" standalone="yes"?>
<Relationships xmlns="http://schemas.openxmlformats.org/package/2006/relationships"><Relationship Id="rId3" Type="http://schemas.openxmlformats.org/officeDocument/2006/relationships/hyperlink" Target="https://www.gov.uk/government/publications/breast-screening-helping-women-decide/nhs-breast-screening-helping-you-decide" TargetMode="External"/><Relationship Id="rId2" Type="http://schemas.openxmlformats.org/officeDocument/2006/relationships/hyperlink" Target="https://www.gov.uk/government/publications/breast-screening-breast-implant-guidelines/breast-implants-and-breast-screening" TargetMode="External"/><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13.xml.rels><?xml version="1.0" encoding="UTF-8" standalone="yes"?>
<Relationships xmlns="http://schemas.openxmlformats.org/package/2006/relationships"><Relationship Id="rId3" Type="http://schemas.openxmlformats.org/officeDocument/2006/relationships/hyperlink" Target="https://breastcancernow.org/" TargetMode="External"/><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8" Type="http://schemas.openxmlformats.org/officeDocument/2006/relationships/hyperlink" Target="https://www.barnetmencap.org.uk/wp-content/uploads/2020/11/Be-Breast-Aware.pdf" TargetMode="External"/><Relationship Id="rId13" Type="http://schemas.openxmlformats.org/officeDocument/2006/relationships/hyperlink" Target="https://www.cancerresearchuk.org/about-cancer/breast-cancer/risks-causes/reducing-breast-cancer-risk" TargetMode="External"/><Relationship Id="rId3" Type="http://schemas.openxmlformats.org/officeDocument/2006/relationships/hyperlink" Target="https://breastcancernow.org/information-support/touch-look-check" TargetMode="External"/><Relationship Id="rId7" Type="http://schemas.openxmlformats.org/officeDocument/2006/relationships/hyperlink" Target="https://www.blackwomenrisinguk.org/100-women-survey" TargetMode="External"/><Relationship Id="rId12" Type="http://schemas.openxmlformats.org/officeDocument/2006/relationships/hyperlink" Target="https://www.nhs.uk/better-health/" TargetMode="External"/><Relationship Id="rId2" Type="http://schemas.openxmlformats.org/officeDocument/2006/relationships/hyperlink" Target="https://www.nhs.uk/conditions/breast-cancer/symptoms/" TargetMode="External"/><Relationship Id="rId1" Type="http://schemas.openxmlformats.org/officeDocument/2006/relationships/slideLayout" Target="../slideLayouts/slideLayout2.xml"/><Relationship Id="rId6" Type="http://schemas.openxmlformats.org/officeDocument/2006/relationships/hyperlink" Target="https://www.blackwomenrisinguk.org/" TargetMode="External"/><Relationship Id="rId11" Type="http://schemas.openxmlformats.org/officeDocument/2006/relationships/hyperlink" Target="https://www.nhs.uk/live-well/eat-well/how-to-eat-a-balanced-diet/eating-a-balanced-diet/" TargetMode="External"/><Relationship Id="rId5" Type="http://schemas.openxmlformats.org/officeDocument/2006/relationships/hyperlink" Target="https://news.cancerresearchuk.org/2023/01/27/new-analysis-reveals-black-women-in-england-more-likely-to-be-diagnosed-with-late-stage-cancer/" TargetMode="External"/><Relationship Id="rId15" Type="http://schemas.openxmlformats.org/officeDocument/2006/relationships/hyperlink" Target="https://www.ceu.ox.ac.uk/news/any-type-of-hormonal-contraceptive-may-increase-risk-of-breast-cancer" TargetMode="External"/><Relationship Id="rId10" Type="http://schemas.openxmlformats.org/officeDocument/2006/relationships/hyperlink" Target="https://www.drinkaware.co.uk/advice-and-support/help-to-reduce-drinking?gclid=CjwKCAjwvJyjBhApEiwAWz2nLSvCcNKigvxERjxcdhsEr3iqR6WFGH0ReVCHjksxHUOGrQ4UoHxv9xoChh4QAvD_BwE" TargetMode="External"/><Relationship Id="rId4" Type="http://schemas.openxmlformats.org/officeDocument/2006/relationships/hyperlink" Target="https://breastcancernow.org/about-breast-cancer/primary-breast-cancer/breast-cancer-in-younger-women/" TargetMode="External"/><Relationship Id="rId9" Type="http://schemas.openxmlformats.org/officeDocument/2006/relationships/hyperlink" Target="https://breastcancernow.org/about-breast-cancer/awareness/breast-cancer-causes/?gad_source=1&amp;gclid=CjwKCAjwkY2qBhBDEiwAoQXK5boK_thiHJwyKmtLv9WrSWB5LYIP5IbKv3hbtSvwA5cCRUEtHoYbAxoCMYIQAvD_BwE" TargetMode="External"/><Relationship Id="rId14" Type="http://schemas.openxmlformats.org/officeDocument/2006/relationships/hyperlink" Target="https://www.cancerresearchuk.org/about-cancer/causes-of-cancer/hormones-and-cancer/does-hormone-replacement-therapy-increase-cancer-risk#:~:text=Breast%20cancer%3A%20oestrogen%2Donly%20HRT,longer%20that%20HRT%20was%20used." TargetMode="External"/></Relationships>
</file>

<file path=ppt/slides/_rels/slide15.xml.rels><?xml version="1.0" encoding="UTF-8" standalone="yes"?>
<Relationships xmlns="http://schemas.openxmlformats.org/package/2006/relationships"><Relationship Id="rId8" Type="http://schemas.openxmlformats.org/officeDocument/2006/relationships/hyperlink" Target="https://www.gov.uk/government/publications/breast-screening-helping-women-decide" TargetMode="External"/><Relationship Id="rId3" Type="http://schemas.microsoft.com/office/2018/10/relationships/comments" Target="../comments/modernComment_112_728D4EC1.xml"/><Relationship Id="rId7" Type="http://schemas.openxmlformats.org/officeDocument/2006/relationships/hyperlink" Target="https://www.kch.nhs.uk/document/breast-screening-language-glossary/" TargetMode="External"/><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hyperlink" Target="https://phescreening.blog.gov.uk/2019/04/09/how-the-north-midlands-breast-screening-team-uses-facebook-to-increase-breast-screening-uptake/" TargetMode="External"/><Relationship Id="rId5" Type="http://schemas.openxmlformats.org/officeDocument/2006/relationships/hyperlink" Target="https://www.london-breastscreening.org.uk/Publications" TargetMode="External"/><Relationship Id="rId10" Type="http://schemas.openxmlformats.org/officeDocument/2006/relationships/hyperlink" Target="mailto:Kch-tr.selbss@nhs.net" TargetMode="External"/><Relationship Id="rId4" Type="http://schemas.openxmlformats.org/officeDocument/2006/relationships/hyperlink" Target="https://www.kch.nhs.uk/document/breast-screening-poster/" TargetMode="External"/><Relationship Id="rId9" Type="http://schemas.openxmlformats.org/officeDocument/2006/relationships/hyperlink" Target="https://breastcancernow.org/information-support/publications/download-order" TargetMode="External"/></Relationships>
</file>

<file path=ppt/slides/_rels/slide16.xml.rels><?xml version="1.0" encoding="UTF-8" standalone="yes"?>
<Relationships xmlns="http://schemas.openxmlformats.org/package/2006/relationships"><Relationship Id="rId8" Type="http://schemas.openxmlformats.org/officeDocument/2006/relationships/hyperlink" Target="https://coppafeel.org/chest-checklist-coppafeel-black-women-rising/" TargetMode="External"/><Relationship Id="rId13" Type="http://schemas.openxmlformats.org/officeDocument/2006/relationships/hyperlink" Target="https://vimeo.com/543570690" TargetMode="External"/><Relationship Id="rId18" Type="http://schemas.openxmlformats.org/officeDocument/2006/relationships/hyperlink" Target="https://www.youtube.com/watch?v=EcnB6WKVt8Y&amp;ab_channel=King%27sCollegeHospitalNHSFoundationTrust" TargetMode="External"/><Relationship Id="rId3" Type="http://schemas.microsoft.com/office/2018/10/relationships/comments" Target="../comments/modernComment_10A_938C66E6.xml"/><Relationship Id="rId7" Type="http://schemas.openxmlformats.org/officeDocument/2006/relationships/hyperlink" Target="https://www.youtube.com/watch?v=iKH4cJGaN10&amp;ab_channel=PartnershipSouthwark" TargetMode="External"/><Relationship Id="rId12" Type="http://schemas.openxmlformats.org/officeDocument/2006/relationships/hyperlink" Target="https://vimeo.com/364034846" TargetMode="External"/><Relationship Id="rId17" Type="http://schemas.openxmlformats.org/officeDocument/2006/relationships/hyperlink" Target="https://www.selca.nhs.uk/patients-and-carers/screening/breast-and-prostate-awareness" TargetMode="External"/><Relationship Id="rId2" Type="http://schemas.openxmlformats.org/officeDocument/2006/relationships/notesSlide" Target="../notesSlides/notesSlide5.xml"/><Relationship Id="rId16" Type="http://schemas.openxmlformats.org/officeDocument/2006/relationships/hyperlink" Target="https://static1.squarespace.com/static/551cfff9e4b0f74d74cb307e/t/609264a748cd311bbd4273e8/1620206766407/An+Easy+Guide+to+Breast+Screening+-+2021.pdf" TargetMode="External"/><Relationship Id="rId1" Type="http://schemas.openxmlformats.org/officeDocument/2006/relationships/slideLayout" Target="../slideLayouts/slideLayout2.xml"/><Relationship Id="rId6" Type="http://schemas.openxmlformats.org/officeDocument/2006/relationships/hyperlink" Target="https://www.youtube.com/watch?v=d1nU9UQsYJo&amp;ab_channel=PartnershipSouthwark" TargetMode="External"/><Relationship Id="rId11" Type="http://schemas.openxmlformats.org/officeDocument/2006/relationships/hyperlink" Target="https://vimeo.com/769006029/3b509bd6bf" TargetMode="External"/><Relationship Id="rId5" Type="http://schemas.openxmlformats.org/officeDocument/2006/relationships/hyperlink" Target="https://www.youtube.com/watch?v=xwIicKNSLPA&amp;ab_channel=PartnershipSouthwark" TargetMode="External"/><Relationship Id="rId15" Type="http://schemas.openxmlformats.org/officeDocument/2006/relationships/hyperlink" Target="https://breastcancernow.org/information-support/support-you/ethnic-communities-hub#:~:text=In%20the%20UK%2C%20breast%20cancer,and%20different%20levels%20of%20care." TargetMode="External"/><Relationship Id="rId10" Type="http://schemas.openxmlformats.org/officeDocument/2006/relationships/hyperlink" Target="https://www.youtube.com/playlist?list=PLuu8_cuPuAktC8mdMDXZYI8o4eTWk-Sli" TargetMode="External"/><Relationship Id="rId4" Type="http://schemas.openxmlformats.org/officeDocument/2006/relationships/hyperlink" Target="https://www.youtube.com/watch?v=iCYBCcj0IIo&amp;ab_channel=PartnershipSouthwark" TargetMode="External"/><Relationship Id="rId9" Type="http://schemas.openxmlformats.org/officeDocument/2006/relationships/hyperlink" Target="https://www.macmillan.org.uk/cancer-information-and-support/get-help/beauty-of-support#:~:text=This%20video%20introduces%20the%20Beauty,and%20help%20people%20access%20support." TargetMode="External"/><Relationship Id="rId14" Type="http://schemas.openxmlformats.org/officeDocument/2006/relationships/hyperlink" Target="https://www.youtube.com/watch?v=VpYf6jO2JZg&amp;ab_channel=SalihaCooks" TargetMode="External"/></Relationships>
</file>

<file path=ppt/slides/_rels/slide17.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hyperlink" Target="https://www.london-breastscreening.org.uk/files/2245_Map_Kings_104_Denmark_Hill.pdf" TargetMode="External"/><Relationship Id="rId7" Type="http://schemas.openxmlformats.org/officeDocument/2006/relationships/image" Target="../media/image13.pn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12.png"/><Relationship Id="rId5" Type="http://schemas.openxmlformats.org/officeDocument/2006/relationships/hyperlink" Target="https://www.london-breastscreening.org.uk/files/2247_Map_Memorial_Hospital.pdf" TargetMode="External"/><Relationship Id="rId4" Type="http://schemas.openxmlformats.org/officeDocument/2006/relationships/hyperlink" Target="https://www.london-breastscreening.org.uk/files/2246_Map_Kings_College_Jubilee.pdf" TargetMode="External"/></Relationships>
</file>

<file path=ppt/slides/_rels/slide18.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hyperlink" Target="https://www.london-breastscreening.org.uk/files/2250_Map_St_Pauls_Cray.pdf" TargetMode="External"/><Relationship Id="rId7" Type="http://schemas.openxmlformats.org/officeDocument/2006/relationships/image" Target="../media/image16.png"/><Relationship Id="rId2" Type="http://schemas.openxmlformats.org/officeDocument/2006/relationships/hyperlink" Target="https://www.london-breastscreening.org.uk/files/3911_Amended_Map_Q_Mary_Hosp_Mobile_copy_(1).pdf" TargetMode="External"/><Relationship Id="rId1" Type="http://schemas.openxmlformats.org/officeDocument/2006/relationships/slideLayout" Target="../slideLayouts/slideLayout2.xml"/><Relationship Id="rId6" Type="http://schemas.openxmlformats.org/officeDocument/2006/relationships/image" Target="../media/image15.png"/><Relationship Id="rId5" Type="http://schemas.openxmlformats.org/officeDocument/2006/relationships/hyperlink" Target="https://www.london-breastscreening.org.uk/files/2248_Map_Bromley.pdf" TargetMode="External"/><Relationship Id="rId4" Type="http://schemas.openxmlformats.org/officeDocument/2006/relationships/hyperlink" Target="https://www.london-breastscreening.org.uk/files/2249_Map_Lower_Sydenham.pdf" TargetMode="External"/><Relationship Id="rId9" Type="http://schemas.openxmlformats.org/officeDocument/2006/relationships/image" Target="../media/image18.png"/></Relationships>
</file>

<file path=ppt/slides/_rels/slide19.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2.xml.rels><?xml version="1.0" encoding="UTF-8" standalone="yes"?>
<Relationships xmlns="http://schemas.openxmlformats.org/package/2006/relationships"><Relationship Id="rId8" Type="http://schemas.openxmlformats.org/officeDocument/2006/relationships/slide" Target="slide11.xml"/><Relationship Id="rId13" Type="http://schemas.openxmlformats.org/officeDocument/2006/relationships/slide" Target="slide16.xml"/><Relationship Id="rId3" Type="http://schemas.openxmlformats.org/officeDocument/2006/relationships/slide" Target="slide3.xml"/><Relationship Id="rId7" Type="http://schemas.openxmlformats.org/officeDocument/2006/relationships/slide" Target="slide9.xml"/><Relationship Id="rId12" Type="http://schemas.openxmlformats.org/officeDocument/2006/relationships/slide" Target="slide15.xml"/><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slide" Target="slide8.xml"/><Relationship Id="rId11" Type="http://schemas.openxmlformats.org/officeDocument/2006/relationships/slide" Target="slide14.xml"/><Relationship Id="rId5" Type="http://schemas.openxmlformats.org/officeDocument/2006/relationships/slide" Target="slide6.xml"/><Relationship Id="rId10" Type="http://schemas.openxmlformats.org/officeDocument/2006/relationships/slide" Target="slide13.xml"/><Relationship Id="rId4" Type="http://schemas.openxmlformats.org/officeDocument/2006/relationships/slide" Target="slide4.xml"/><Relationship Id="rId9" Type="http://schemas.openxmlformats.org/officeDocument/2006/relationships/slide" Target="slide12.xml"/><Relationship Id="rId14" Type="http://schemas.openxmlformats.org/officeDocument/2006/relationships/slide" Target="slide1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hyperlink" Target="https://digital.nhs.uk/data-and-information/publications/statistical/breast-screening-programme/england---2020-21/covid-impact---programme-summary-2020-21" TargetMode="External"/><Relationship Id="rId2" Type="http://schemas.openxmlformats.org/officeDocument/2006/relationships/hyperlink" Target="https://digital.nhs.uk/data-and-information/publications/statistical/breast-screening-programme/england---2021-22/mainreport2122-copy" TargetMode="External"/><Relationship Id="rId1" Type="http://schemas.openxmlformats.org/officeDocument/2006/relationships/slideLayout" Target="../slideLayouts/slideLayout2.xml"/><Relationship Id="rId6" Type="http://schemas.openxmlformats.org/officeDocument/2006/relationships/hyperlink" Target="https://www.nhs.uk/conditions/breast-screening-mammogram/when-youll-be-invited-and-who-should-go/" TargetMode="External"/><Relationship Id="rId5" Type="http://schemas.openxmlformats.org/officeDocument/2006/relationships/hyperlink" Target="https://outpatients.org.uk/bestformychest/" TargetMode="External"/><Relationship Id="rId4" Type="http://schemas.openxmlformats.org/officeDocument/2006/relationships/hyperlink" Target="https://cavuhb.nhs.wales/files/specialised-medicine/welsh-gender-service/v6-top-surgery-leaflet-002-pdf/#:~:text=Page%202-,Top%20Surgery,the%20need%20for%20chest%20binding." TargetMode="External"/></Relationships>
</file>

<file path=ppt/slides/_rels/slide5.xml.rels><?xml version="1.0" encoding="UTF-8" standalone="yes"?>
<Relationships xmlns="http://schemas.openxmlformats.org/package/2006/relationships"><Relationship Id="rId3" Type="http://schemas.microsoft.com/office/2018/10/relationships/comments" Target="../comments/modernComment_116_A8BB0754.xm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3.png"/><Relationship Id="rId5" Type="http://schemas.openxmlformats.org/officeDocument/2006/relationships/image" Target="../media/image2.png"/><Relationship Id="rId4" Type="http://schemas.openxmlformats.org/officeDocument/2006/relationships/hyperlink" Target="https://app.powerbi.com/MobileRedirect.html?action=OpenReport&amp;reportObjectId=fab9c368-42b3-435c-8858-3a4da5a57964&amp;ctid=2f7a9b80-2e65-4ed6-9851-2f727effb3a1&amp;reportPage=ReportSection3e52d20bf7359e0362a3&amp;pbi_source=copyvisualimage" TargetMode="External"/></Relationships>
</file>

<file path=ppt/slides/_rels/slide6.xml.rels><?xml version="1.0" encoding="UTF-8" standalone="yes"?>
<Relationships xmlns="http://schemas.openxmlformats.org/package/2006/relationships"><Relationship Id="rId3" Type="http://schemas.microsoft.com/office/2018/10/relationships/comments" Target="../comments/modernComment_104_94832B48.xml"/><Relationship Id="rId2" Type="http://schemas.openxmlformats.org/officeDocument/2006/relationships/slideLayout" Target="../slideLayouts/slideLayout2.xml"/><Relationship Id="rId1" Type="http://schemas.openxmlformats.org/officeDocument/2006/relationships/video" Target="https://www.youtube.com/embed/EcnB6WKVt8Y?feature=oembed" TargetMode="External"/><Relationship Id="rId6" Type="http://schemas.openxmlformats.org/officeDocument/2006/relationships/image" Target="../media/image4.jpeg"/><Relationship Id="rId5" Type="http://schemas.openxmlformats.org/officeDocument/2006/relationships/hyperlink" Target="https://www.youtube.com/watch?v=EcnB6WKVt8Y&amp;ab_channel=King%27sCollegeHospitalNHSFoundationTrust" TargetMode="External"/><Relationship Id="rId4" Type="http://schemas.openxmlformats.org/officeDocument/2006/relationships/hyperlink" Target="https://assets.publishing.service.gov.uk/government/uploads/system/uploads/attachment_data/file/1130017/Population_screening_factsheet_NATIONAL_Jan2023.pdf" TargetMode="External"/></Relationships>
</file>

<file path=ppt/slides/_rels/slide7.xml.rels><?xml version="1.0" encoding="UTF-8" standalone="yes"?>
<Relationships xmlns="http://schemas.openxmlformats.org/package/2006/relationships"><Relationship Id="rId3" Type="http://schemas.openxmlformats.org/officeDocument/2006/relationships/hyperlink" Target="mailto:gst-tr.cancerriskassessment@nhs.net" TargetMode="External"/><Relationship Id="rId2" Type="http://schemas.openxmlformats.org/officeDocument/2006/relationships/hyperlink" Target="https://www.guysandstthomas.nhs.uk/our-services/genetics/clinics" TargetMode="External"/><Relationship Id="rId1" Type="http://schemas.openxmlformats.org/officeDocument/2006/relationships/slideLayout" Target="../slideLayouts/slideLayout2.xml"/><Relationship Id="rId5" Type="http://schemas.openxmlformats.org/officeDocument/2006/relationships/hyperlink" Target="https://www.cancerresearchuk.org/about-cancer/breast-cancer/types/male-breast-cancer" TargetMode="External"/><Relationship Id="rId4" Type="http://schemas.openxmlformats.org/officeDocument/2006/relationships/hyperlink" Target="https://www.nhs.uk/conditions/breast-cancer/symptoms/" TargetMode="External"/></Relationships>
</file>

<file path=ppt/slides/_rels/slide8.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microsoft.com/office/2018/10/relationships/comments" Target="../comments/modernComment_11A_610963E8.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9.xml.rels><?xml version="1.0" encoding="UTF-8" standalone="yes"?>
<Relationships xmlns="http://schemas.openxmlformats.org/package/2006/relationships"><Relationship Id="rId3" Type="http://schemas.openxmlformats.org/officeDocument/2006/relationships/hyperlink" Target="mailto:Kch-tr.selbss@nhs.net" TargetMode="External"/><Relationship Id="rId2" Type="http://schemas.microsoft.com/office/2018/10/relationships/comments" Target="../comments/modernComment_115_7ACD177D.xml"/><Relationship Id="rId1" Type="http://schemas.openxmlformats.org/officeDocument/2006/relationships/slideLayout" Target="../slideLayouts/slideLayout2.xml"/><Relationship Id="rId4" Type="http://schemas.openxmlformats.org/officeDocument/2006/relationships/hyperlink" Target="https://assets.publishing.service.gov.uk/government/uploads/system/uploads/attachment_data/file/1166565/An_easy_guide_to_breast_screening_June23.pdf" TargetMode="Externa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9" name="Group 8">
            <a:extLst>
              <a:ext uri="{FF2B5EF4-FFF2-40B4-BE49-F238E27FC236}">
                <a16:creationId xmlns:a16="http://schemas.microsoft.com/office/drawing/2014/main" id="{03C6F4E6-30A1-4F63-C8CC-028750B5AACD}"/>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12196668" cy="4570886"/>
            <a:chOff x="0" y="0"/>
            <a:chExt cx="12196668" cy="4570886"/>
          </a:xfrm>
        </p:grpSpPr>
        <p:sp>
          <p:nvSpPr>
            <p:cNvPr id="10" name="Rectangle 9">
              <a:extLst>
                <a:ext uri="{FF2B5EF4-FFF2-40B4-BE49-F238E27FC236}">
                  <a16:creationId xmlns:a16="http://schemas.microsoft.com/office/drawing/2014/main" id="{49EA7CA8-3AE6-4F5F-9932-63303CF2D4D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0800000">
              <a:off x="0" y="0"/>
              <a:ext cx="12196668" cy="4570632"/>
            </a:xfrm>
            <a:prstGeom prst="rect">
              <a:avLst/>
            </a:prstGeom>
            <a:gradFill>
              <a:gsLst>
                <a:gs pos="0">
                  <a:schemeClr val="accent5"/>
                </a:gs>
                <a:gs pos="100000">
                  <a:schemeClr val="accent2"/>
                </a:gs>
              </a:gsLst>
              <a:lin ang="4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26E3E019-A259-1130-CC5C-3165020BC55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2791"/>
              <a:ext cx="10565988" cy="4568095"/>
            </a:xfrm>
            <a:prstGeom prst="rect">
              <a:avLst/>
            </a:prstGeom>
            <a:gradFill flip="none" rotWithShape="1">
              <a:gsLst>
                <a:gs pos="3000">
                  <a:schemeClr val="accent2"/>
                </a:gs>
                <a:gs pos="40000">
                  <a:schemeClr val="accent2">
                    <a:alpha val="0"/>
                  </a:schemeClr>
                </a:gs>
              </a:gsLst>
              <a:lin ang="17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C0769F99-CCA6-5CDC-D1E1-C59A4762F10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2"/>
              <a:ext cx="12192000" cy="4549891"/>
            </a:xfrm>
            <a:prstGeom prst="rect">
              <a:avLst/>
            </a:prstGeom>
            <a:gradFill>
              <a:gsLst>
                <a:gs pos="0">
                  <a:schemeClr val="accent5">
                    <a:alpha val="76000"/>
                  </a:schemeClr>
                </a:gs>
                <a:gs pos="67000">
                  <a:schemeClr val="accent2">
                    <a:alpha val="0"/>
                  </a:schemeClr>
                </a:gs>
              </a:gsLst>
              <a:lin ang="4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C13E73D3-029B-3D4E-1956-8EE7068A60C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0800000">
              <a:off x="4110544" y="18215"/>
              <a:ext cx="8086124" cy="4549887"/>
            </a:xfrm>
            <a:prstGeom prst="rect">
              <a:avLst/>
            </a:prstGeom>
            <a:gradFill flip="none" rotWithShape="1">
              <a:gsLst>
                <a:gs pos="0">
                  <a:schemeClr val="accent5">
                    <a:lumMod val="50000"/>
                    <a:alpha val="36000"/>
                  </a:schemeClr>
                </a:gs>
                <a:gs pos="45000">
                  <a:schemeClr val="accent5">
                    <a:alpha val="0"/>
                  </a:schemeClr>
                </a:gs>
              </a:gsLst>
              <a:lin ang="4200000" scaled="0"/>
              <a:tileRect/>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a:p>
          </p:txBody>
        </p:sp>
      </p:grpSp>
      <p:sp>
        <p:nvSpPr>
          <p:cNvPr id="2" name="Title 1">
            <a:extLst>
              <a:ext uri="{FF2B5EF4-FFF2-40B4-BE49-F238E27FC236}">
                <a16:creationId xmlns:a16="http://schemas.microsoft.com/office/drawing/2014/main" id="{066D3CE3-981E-6C6F-0B8D-ACA48263DA36}"/>
              </a:ext>
            </a:extLst>
          </p:cNvPr>
          <p:cNvSpPr>
            <a:spLocks noGrp="1"/>
          </p:cNvSpPr>
          <p:nvPr>
            <p:ph type="ctrTitle"/>
          </p:nvPr>
        </p:nvSpPr>
        <p:spPr>
          <a:xfrm>
            <a:off x="2087174" y="1400989"/>
            <a:ext cx="8017652" cy="2690413"/>
          </a:xfrm>
        </p:spPr>
        <p:txBody>
          <a:bodyPr anchor="t">
            <a:normAutofit/>
          </a:bodyPr>
          <a:lstStyle/>
          <a:p>
            <a:r>
              <a:rPr lang="en-US" sz="5400">
                <a:solidFill>
                  <a:srgbClr val="FFFFFF"/>
                </a:solidFill>
                <a:latin typeface="Arial"/>
                <a:cs typeface="Arial"/>
              </a:rPr>
              <a:t>Updated Breast Screening Community Partner </a:t>
            </a:r>
            <a:r>
              <a:rPr lang="en-US" sz="5400" dirty="0">
                <a:solidFill>
                  <a:srgbClr val="FFFFFF"/>
                </a:solidFill>
                <a:latin typeface="Arial"/>
                <a:cs typeface="Arial"/>
              </a:rPr>
              <a:t>Guide</a:t>
            </a:r>
          </a:p>
        </p:txBody>
      </p:sp>
      <p:sp>
        <p:nvSpPr>
          <p:cNvPr id="3" name="Subtitle 2">
            <a:extLst>
              <a:ext uri="{FF2B5EF4-FFF2-40B4-BE49-F238E27FC236}">
                <a16:creationId xmlns:a16="http://schemas.microsoft.com/office/drawing/2014/main" id="{9DFA42EF-7DC4-9E84-2CFD-470F9BCDF7DE}"/>
              </a:ext>
            </a:extLst>
          </p:cNvPr>
          <p:cNvSpPr>
            <a:spLocks noGrp="1"/>
          </p:cNvSpPr>
          <p:nvPr>
            <p:ph type="subTitle" idx="1"/>
          </p:nvPr>
        </p:nvSpPr>
        <p:spPr>
          <a:xfrm>
            <a:off x="2621363" y="4816788"/>
            <a:ext cx="6949273" cy="1684686"/>
          </a:xfrm>
        </p:spPr>
        <p:txBody>
          <a:bodyPr anchor="ctr">
            <a:normAutofit fontScale="92500" lnSpcReduction="10000"/>
          </a:bodyPr>
          <a:lstStyle/>
          <a:p>
            <a:r>
              <a:rPr lang="en-US" sz="2900" dirty="0">
                <a:latin typeface="Arial"/>
                <a:cs typeface="Arial"/>
              </a:rPr>
              <a:t>By the South East London Breast Screening Service (SELBSS), </a:t>
            </a:r>
            <a:endParaRPr lang="en-US" sz="2900" dirty="0">
              <a:latin typeface="Arial" panose="020B0604020202020204" pitchFamily="34" charset="0"/>
              <a:cs typeface="Arial" panose="020B0604020202020204" pitchFamily="34" charset="0"/>
            </a:endParaRPr>
          </a:p>
          <a:p>
            <a:r>
              <a:rPr lang="en-US" sz="2900" dirty="0">
                <a:latin typeface="Arial"/>
                <a:cs typeface="Arial"/>
                <a:hlinkClick r:id="rId2"/>
              </a:rPr>
              <a:t>Kch-tr.selbss@nhs.net</a:t>
            </a:r>
            <a:r>
              <a:rPr lang="en-US" sz="2900" dirty="0">
                <a:latin typeface="Arial"/>
                <a:cs typeface="Arial"/>
              </a:rPr>
              <a:t> </a:t>
            </a:r>
            <a:endParaRPr lang="en-US" sz="2900" dirty="0">
              <a:latin typeface="Arial" panose="020B0604020202020204" pitchFamily="34" charset="0"/>
              <a:cs typeface="Arial" panose="020B0604020202020204" pitchFamily="34" charset="0"/>
            </a:endParaRPr>
          </a:p>
          <a:p>
            <a:r>
              <a:rPr lang="en-US" sz="2900" dirty="0">
                <a:latin typeface="Arial"/>
                <a:cs typeface="Arial"/>
              </a:rPr>
              <a:t>October 2024</a:t>
            </a:r>
            <a:endParaRPr lang="en-US" sz="2900" dirty="0">
              <a:latin typeface="Arial" panose="020B0604020202020204" pitchFamily="34" charset="0"/>
              <a:cs typeface="Arial" panose="020B0604020202020204" pitchFamily="34" charset="0"/>
            </a:endParaRPr>
          </a:p>
          <a:p>
            <a:endParaRPr lang="en-US" sz="2000" dirty="0"/>
          </a:p>
        </p:txBody>
      </p:sp>
      <p:pic>
        <p:nvPicPr>
          <p:cNvPr id="6" name="Picture 5">
            <a:extLst>
              <a:ext uri="{FF2B5EF4-FFF2-40B4-BE49-F238E27FC236}">
                <a16:creationId xmlns:a16="http://schemas.microsoft.com/office/drawing/2014/main" id="{AD295907-4082-08B5-BEC8-FB3C26404274}"/>
              </a:ext>
            </a:extLst>
          </p:cNvPr>
          <p:cNvPicPr>
            <a:picLocks noChangeAspect="1"/>
          </p:cNvPicPr>
          <p:nvPr/>
        </p:nvPicPr>
        <p:blipFill>
          <a:blip r:embed="rId3"/>
          <a:stretch>
            <a:fillRect/>
          </a:stretch>
        </p:blipFill>
        <p:spPr>
          <a:xfrm>
            <a:off x="8822289" y="356526"/>
            <a:ext cx="2931300" cy="923748"/>
          </a:xfrm>
          <a:prstGeom prst="rect">
            <a:avLst/>
          </a:prstGeom>
        </p:spPr>
      </p:pic>
      <p:sp>
        <p:nvSpPr>
          <p:cNvPr id="4" name="Slide Number Placeholder 3">
            <a:extLst>
              <a:ext uri="{FF2B5EF4-FFF2-40B4-BE49-F238E27FC236}">
                <a16:creationId xmlns:a16="http://schemas.microsoft.com/office/drawing/2014/main" id="{27AD291D-C4B7-D660-4A1C-229242B597AA}"/>
              </a:ext>
            </a:extLst>
          </p:cNvPr>
          <p:cNvSpPr>
            <a:spLocks noGrp="1"/>
          </p:cNvSpPr>
          <p:nvPr>
            <p:ph type="sldNum" sz="quarter" idx="12"/>
          </p:nvPr>
        </p:nvSpPr>
        <p:spPr/>
        <p:txBody>
          <a:bodyPr/>
          <a:lstStyle/>
          <a:p>
            <a:fld id="{600EE44C-5A6C-D646-BB28-ACCE754D818D}" type="slidenum">
              <a:rPr lang="en-US" smtClean="0">
                <a:latin typeface="Arial" panose="020B0604020202020204" pitchFamily="34" charset="0"/>
                <a:cs typeface="Arial" panose="020B0604020202020204" pitchFamily="34" charset="0"/>
              </a:rPr>
              <a:t>1</a:t>
            </a:fld>
            <a:endParaRPr lang="en-US">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52843608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F498F7A5-FD58-5174-8661-ECCCF6F51FE7}"/>
              </a:ext>
            </a:extLst>
          </p:cNvPr>
          <p:cNvSpPr/>
          <p:nvPr/>
        </p:nvSpPr>
        <p:spPr>
          <a:xfrm>
            <a:off x="1989438" y="789317"/>
            <a:ext cx="1710682" cy="899330"/>
          </a:xfrm>
          <a:prstGeom prst="rect">
            <a:avLst/>
          </a:prstGeom>
          <a:noFill/>
          <a:ln>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GB" sz="1150">
                <a:solidFill>
                  <a:schemeClr val="tx1"/>
                </a:solidFill>
                <a:latin typeface="Arial"/>
                <a:cs typeface="Arial"/>
              </a:rPr>
              <a:t>Clients of breast  screening age (50-53, up to 71) and due screen </a:t>
            </a:r>
            <a:endParaRPr lang="en-GB" sz="1155">
              <a:solidFill>
                <a:schemeClr val="tx1"/>
              </a:solidFill>
              <a:latin typeface="Arial" panose="020B0604020202020204" pitchFamily="34" charset="0"/>
              <a:cs typeface="Arial" panose="020B0604020202020204" pitchFamily="34" charset="0"/>
            </a:endParaRPr>
          </a:p>
        </p:txBody>
      </p:sp>
      <p:sp>
        <p:nvSpPr>
          <p:cNvPr id="3" name="Rectangle 2">
            <a:extLst>
              <a:ext uri="{FF2B5EF4-FFF2-40B4-BE49-F238E27FC236}">
                <a16:creationId xmlns:a16="http://schemas.microsoft.com/office/drawing/2014/main" id="{A59499E7-D589-269F-003A-18494F77449F}"/>
              </a:ext>
            </a:extLst>
          </p:cNvPr>
          <p:cNvSpPr/>
          <p:nvPr/>
        </p:nvSpPr>
        <p:spPr>
          <a:xfrm>
            <a:off x="4706407" y="736410"/>
            <a:ext cx="1925739" cy="900521"/>
          </a:xfrm>
          <a:prstGeom prst="rect">
            <a:avLst/>
          </a:prstGeom>
          <a:noFill/>
          <a:ln>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GB" sz="1150">
                <a:solidFill>
                  <a:schemeClr val="tx1"/>
                </a:solidFill>
                <a:latin typeface="Arial"/>
                <a:cs typeface="Arial"/>
              </a:rPr>
              <a:t>Breast Screening Hub Identifies people using BS Select – Draws data from NHS spine onto NBSS</a:t>
            </a:r>
          </a:p>
        </p:txBody>
      </p:sp>
      <p:sp>
        <p:nvSpPr>
          <p:cNvPr id="4" name="Rectangle 3">
            <a:extLst>
              <a:ext uri="{FF2B5EF4-FFF2-40B4-BE49-F238E27FC236}">
                <a16:creationId xmlns:a16="http://schemas.microsoft.com/office/drawing/2014/main" id="{4F758BC9-D1E1-7410-1FD1-9BD45B7D1BC7}"/>
              </a:ext>
            </a:extLst>
          </p:cNvPr>
          <p:cNvSpPr/>
          <p:nvPr/>
        </p:nvSpPr>
        <p:spPr>
          <a:xfrm>
            <a:off x="7350754" y="720354"/>
            <a:ext cx="1661805" cy="862704"/>
          </a:xfrm>
          <a:prstGeom prst="rect">
            <a:avLst/>
          </a:prstGeom>
          <a:noFill/>
          <a:ln>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GB" sz="1150">
                <a:solidFill>
                  <a:schemeClr val="tx1"/>
                </a:solidFill>
                <a:latin typeface="Arial"/>
                <a:cs typeface="Arial"/>
              </a:rPr>
              <a:t>People NOT identified as having LD sent invitation directly from Hub.</a:t>
            </a:r>
          </a:p>
        </p:txBody>
      </p:sp>
      <p:sp>
        <p:nvSpPr>
          <p:cNvPr id="5" name="Rectangle 4">
            <a:extLst>
              <a:ext uri="{FF2B5EF4-FFF2-40B4-BE49-F238E27FC236}">
                <a16:creationId xmlns:a16="http://schemas.microsoft.com/office/drawing/2014/main" id="{D0374537-D213-9C96-7C2D-DDB17ED6AE33}"/>
              </a:ext>
            </a:extLst>
          </p:cNvPr>
          <p:cNvSpPr/>
          <p:nvPr/>
        </p:nvSpPr>
        <p:spPr>
          <a:xfrm>
            <a:off x="7361051" y="1873005"/>
            <a:ext cx="1900812" cy="1064935"/>
          </a:xfrm>
          <a:prstGeom prst="rect">
            <a:avLst/>
          </a:prstGeom>
          <a:noFill/>
          <a:ln>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GB" sz="1150">
                <a:solidFill>
                  <a:schemeClr val="tx1"/>
                </a:solidFill>
                <a:latin typeface="Arial"/>
                <a:cs typeface="Arial"/>
              </a:rPr>
              <a:t>List of clients FLAGGED as having LD on NHS Spine/BS Select are sent to Breast Screening Unit to invite</a:t>
            </a:r>
            <a:r>
              <a:rPr lang="en-GB" sz="550">
                <a:solidFill>
                  <a:schemeClr val="tx1"/>
                </a:solidFill>
                <a:latin typeface="Arial"/>
                <a:cs typeface="Arial"/>
              </a:rPr>
              <a:t>.</a:t>
            </a:r>
          </a:p>
        </p:txBody>
      </p:sp>
      <p:sp>
        <p:nvSpPr>
          <p:cNvPr id="6" name="Rectangle 5">
            <a:extLst>
              <a:ext uri="{FF2B5EF4-FFF2-40B4-BE49-F238E27FC236}">
                <a16:creationId xmlns:a16="http://schemas.microsoft.com/office/drawing/2014/main" id="{9F2AE0AE-806F-04C3-1CCD-4854807E882D}"/>
              </a:ext>
            </a:extLst>
          </p:cNvPr>
          <p:cNvSpPr/>
          <p:nvPr/>
        </p:nvSpPr>
        <p:spPr>
          <a:xfrm>
            <a:off x="4744619" y="1892387"/>
            <a:ext cx="1925739" cy="899330"/>
          </a:xfrm>
          <a:prstGeom prst="rect">
            <a:avLst/>
          </a:prstGeom>
          <a:noFill/>
          <a:ln>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GB" sz="1150">
                <a:solidFill>
                  <a:schemeClr val="tx1"/>
                </a:solidFill>
                <a:latin typeface="Arial"/>
                <a:cs typeface="Arial"/>
              </a:rPr>
              <a:t>Breast Screening Unit has people on NBSS data base with FLAG from previous visit and/or informed by primary care.</a:t>
            </a:r>
          </a:p>
        </p:txBody>
      </p:sp>
      <p:sp>
        <p:nvSpPr>
          <p:cNvPr id="7" name="Rectangle 6">
            <a:extLst>
              <a:ext uri="{FF2B5EF4-FFF2-40B4-BE49-F238E27FC236}">
                <a16:creationId xmlns:a16="http://schemas.microsoft.com/office/drawing/2014/main" id="{C76D9DF1-CE77-74B3-E9A7-C171B98D771E}"/>
              </a:ext>
            </a:extLst>
          </p:cNvPr>
          <p:cNvSpPr/>
          <p:nvPr/>
        </p:nvSpPr>
        <p:spPr>
          <a:xfrm>
            <a:off x="1990060" y="1893263"/>
            <a:ext cx="1772094" cy="1748757"/>
          </a:xfrm>
          <a:prstGeom prst="rect">
            <a:avLst/>
          </a:prstGeom>
          <a:noFill/>
          <a:ln>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GB" sz="1150">
                <a:solidFill>
                  <a:schemeClr val="tx1"/>
                </a:solidFill>
                <a:latin typeface="Arial"/>
                <a:cs typeface="Arial"/>
              </a:rPr>
              <a:t>Primary Care Identified clients of breast screening age with Learning Disability, physical disability, SMI, etc.</a:t>
            </a:r>
          </a:p>
          <a:p>
            <a:pPr algn="ctr"/>
            <a:r>
              <a:rPr lang="en-GB" sz="1155">
                <a:solidFill>
                  <a:schemeClr val="tx1"/>
                </a:solidFill>
                <a:latin typeface="Arial" panose="020B0604020202020204" pitchFamily="34" charset="0"/>
                <a:cs typeface="Arial" panose="020B0604020202020204" pitchFamily="34" charset="0"/>
              </a:rPr>
              <a:t>Emails Local Breast Screening Unit via email on </a:t>
            </a:r>
          </a:p>
          <a:p>
            <a:pPr algn="ctr"/>
            <a:r>
              <a:rPr lang="en-GB" sz="1150">
                <a:solidFill>
                  <a:schemeClr val="tx1"/>
                </a:solidFill>
                <a:latin typeface="Arial"/>
                <a:cs typeface="Arial"/>
              </a:rPr>
              <a:t>kch-tr.selbss@nhs.net</a:t>
            </a:r>
          </a:p>
        </p:txBody>
      </p:sp>
      <p:sp>
        <p:nvSpPr>
          <p:cNvPr id="8" name="Rectangle 7">
            <a:extLst>
              <a:ext uri="{FF2B5EF4-FFF2-40B4-BE49-F238E27FC236}">
                <a16:creationId xmlns:a16="http://schemas.microsoft.com/office/drawing/2014/main" id="{D780BDA6-256D-A1B4-CDCC-9D4C44F8F6AD}"/>
              </a:ext>
            </a:extLst>
          </p:cNvPr>
          <p:cNvSpPr/>
          <p:nvPr/>
        </p:nvSpPr>
        <p:spPr>
          <a:xfrm>
            <a:off x="4064002" y="3001538"/>
            <a:ext cx="3496407" cy="1066086"/>
          </a:xfrm>
          <a:prstGeom prst="rect">
            <a:avLst/>
          </a:prstGeom>
          <a:noFill/>
          <a:ln>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GB" sz="1150" dirty="0">
                <a:solidFill>
                  <a:schemeClr val="tx1"/>
                </a:solidFill>
                <a:latin typeface="Arial"/>
                <a:cs typeface="Arial"/>
              </a:rPr>
              <a:t>Hub sends out Easy Read Information Letter</a:t>
            </a:r>
          </a:p>
          <a:p>
            <a:pPr algn="ctr"/>
            <a:r>
              <a:rPr lang="en-GB" sz="1150" dirty="0">
                <a:solidFill>
                  <a:schemeClr val="tx1"/>
                </a:solidFill>
                <a:latin typeface="Arial"/>
                <a:cs typeface="Arial"/>
              </a:rPr>
              <a:t>Invited to appointment with increased time allocation, a double slot, known as a special appointment (at King's College Hospital or Queen Mary's Hospital Sidcup)</a:t>
            </a:r>
          </a:p>
          <a:p>
            <a:pPr algn="ctr"/>
            <a:endParaRPr lang="en-GB" sz="577" dirty="0"/>
          </a:p>
        </p:txBody>
      </p:sp>
      <p:sp>
        <p:nvSpPr>
          <p:cNvPr id="9" name="Rectangle 8">
            <a:extLst>
              <a:ext uri="{FF2B5EF4-FFF2-40B4-BE49-F238E27FC236}">
                <a16:creationId xmlns:a16="http://schemas.microsoft.com/office/drawing/2014/main" id="{8C0EECAD-CB2C-2DDF-A4FF-FEDA414C7C64}"/>
              </a:ext>
            </a:extLst>
          </p:cNvPr>
          <p:cNvSpPr/>
          <p:nvPr/>
        </p:nvSpPr>
        <p:spPr>
          <a:xfrm>
            <a:off x="7463171" y="4838811"/>
            <a:ext cx="1583602" cy="532756"/>
          </a:xfrm>
          <a:prstGeom prst="rect">
            <a:avLst/>
          </a:prstGeom>
          <a:noFill/>
          <a:ln>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577">
                <a:solidFill>
                  <a:schemeClr val="tx1"/>
                </a:solidFill>
                <a:latin typeface="Arial" panose="020B0604020202020204" pitchFamily="34" charset="0"/>
                <a:cs typeface="Arial" panose="020B0604020202020204" pitchFamily="34" charset="0"/>
              </a:rPr>
              <a:t>. </a:t>
            </a:r>
            <a:r>
              <a:rPr lang="en-GB" sz="1155">
                <a:solidFill>
                  <a:schemeClr val="tx1"/>
                </a:solidFill>
                <a:latin typeface="Arial" panose="020B0604020202020204" pitchFamily="34" charset="0"/>
                <a:cs typeface="Arial" panose="020B0604020202020204" pitchFamily="34" charset="0"/>
              </a:rPr>
              <a:t>Attends appointment and has mammogram</a:t>
            </a:r>
          </a:p>
        </p:txBody>
      </p:sp>
      <p:sp>
        <p:nvSpPr>
          <p:cNvPr id="10" name="Rectangle 9">
            <a:extLst>
              <a:ext uri="{FF2B5EF4-FFF2-40B4-BE49-F238E27FC236}">
                <a16:creationId xmlns:a16="http://schemas.microsoft.com/office/drawing/2014/main" id="{2C970FD6-2A27-96E3-D294-E9F3CE719147}"/>
              </a:ext>
            </a:extLst>
          </p:cNvPr>
          <p:cNvSpPr/>
          <p:nvPr/>
        </p:nvSpPr>
        <p:spPr>
          <a:xfrm>
            <a:off x="4780784" y="4859379"/>
            <a:ext cx="1932794" cy="627149"/>
          </a:xfrm>
          <a:prstGeom prst="rect">
            <a:avLst/>
          </a:prstGeom>
          <a:noFill/>
          <a:ln>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1155">
                <a:solidFill>
                  <a:schemeClr val="tx1"/>
                </a:solidFill>
                <a:latin typeface="Arial" panose="020B0604020202020204" pitchFamily="34" charset="0"/>
                <a:cs typeface="Arial" panose="020B0604020202020204" pitchFamily="34" charset="0"/>
              </a:rPr>
              <a:t>Attends appointment but not able to have mammogram</a:t>
            </a:r>
          </a:p>
        </p:txBody>
      </p:sp>
      <p:sp>
        <p:nvSpPr>
          <p:cNvPr id="11" name="Rectangle 10">
            <a:extLst>
              <a:ext uri="{FF2B5EF4-FFF2-40B4-BE49-F238E27FC236}">
                <a16:creationId xmlns:a16="http://schemas.microsoft.com/office/drawing/2014/main" id="{80EA5683-75AE-7BC0-87FA-91EC3797A232}"/>
              </a:ext>
            </a:extLst>
          </p:cNvPr>
          <p:cNvSpPr/>
          <p:nvPr/>
        </p:nvSpPr>
        <p:spPr>
          <a:xfrm>
            <a:off x="2030006" y="4838811"/>
            <a:ext cx="1710682" cy="584320"/>
          </a:xfrm>
          <a:prstGeom prst="rect">
            <a:avLst/>
          </a:prstGeom>
          <a:noFill/>
          <a:ln>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1155">
                <a:solidFill>
                  <a:schemeClr val="tx1"/>
                </a:solidFill>
                <a:latin typeface="Arial" panose="020B0604020202020204" pitchFamily="34" charset="0"/>
                <a:cs typeface="Arial" panose="020B0604020202020204" pitchFamily="34" charset="0"/>
              </a:rPr>
              <a:t>DNA (did not attend) </a:t>
            </a:r>
          </a:p>
        </p:txBody>
      </p:sp>
      <p:sp>
        <p:nvSpPr>
          <p:cNvPr id="14" name="Rectangle 13">
            <a:extLst>
              <a:ext uri="{FF2B5EF4-FFF2-40B4-BE49-F238E27FC236}">
                <a16:creationId xmlns:a16="http://schemas.microsoft.com/office/drawing/2014/main" id="{A9A46148-FB8F-ED84-E13F-210C5AEDF7A5}"/>
              </a:ext>
            </a:extLst>
          </p:cNvPr>
          <p:cNvSpPr/>
          <p:nvPr/>
        </p:nvSpPr>
        <p:spPr>
          <a:xfrm>
            <a:off x="9151613" y="5938731"/>
            <a:ext cx="1691131" cy="770723"/>
          </a:xfrm>
          <a:prstGeom prst="rect">
            <a:avLst/>
          </a:prstGeom>
          <a:noFill/>
          <a:ln>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1155">
                <a:solidFill>
                  <a:schemeClr val="tx1"/>
                </a:solidFill>
                <a:latin typeface="Arial" panose="020B0604020202020204" pitchFamily="34" charset="0"/>
                <a:cs typeface="Arial" panose="020B0604020202020204" pitchFamily="34" charset="0"/>
              </a:rPr>
              <a:t>Normal Result</a:t>
            </a:r>
          </a:p>
          <a:p>
            <a:pPr algn="ctr"/>
            <a:r>
              <a:rPr lang="en-GB" sz="1155">
                <a:solidFill>
                  <a:schemeClr val="tx1"/>
                </a:solidFill>
                <a:latin typeface="Arial" panose="020B0604020202020204" pitchFamily="34" charset="0"/>
                <a:cs typeface="Arial" panose="020B0604020202020204" pitchFamily="34" charset="0"/>
              </a:rPr>
              <a:t>Patient and GP informed</a:t>
            </a:r>
          </a:p>
          <a:p>
            <a:pPr algn="ctr"/>
            <a:r>
              <a:rPr lang="en-GB" sz="1155">
                <a:solidFill>
                  <a:schemeClr val="tx1"/>
                </a:solidFill>
                <a:latin typeface="Arial" panose="020B0604020202020204" pitchFamily="34" charset="0"/>
                <a:cs typeface="Arial" panose="020B0604020202020204" pitchFamily="34" charset="0"/>
              </a:rPr>
              <a:t>Normal Recall</a:t>
            </a:r>
          </a:p>
        </p:txBody>
      </p:sp>
      <p:sp>
        <p:nvSpPr>
          <p:cNvPr id="15" name="Rectangle 14">
            <a:extLst>
              <a:ext uri="{FF2B5EF4-FFF2-40B4-BE49-F238E27FC236}">
                <a16:creationId xmlns:a16="http://schemas.microsoft.com/office/drawing/2014/main" id="{19A54214-EDDE-68D6-9AB9-7A36D0A74B8C}"/>
              </a:ext>
            </a:extLst>
          </p:cNvPr>
          <p:cNvSpPr/>
          <p:nvPr/>
        </p:nvSpPr>
        <p:spPr>
          <a:xfrm>
            <a:off x="7267523" y="5918137"/>
            <a:ext cx="1632620" cy="801614"/>
          </a:xfrm>
          <a:prstGeom prst="rect">
            <a:avLst/>
          </a:prstGeom>
          <a:noFill/>
          <a:ln>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GB" sz="1150" dirty="0">
                <a:solidFill>
                  <a:schemeClr val="tx1"/>
                </a:solidFill>
                <a:latin typeface="Arial"/>
                <a:cs typeface="Arial"/>
              </a:rPr>
              <a:t>Abnormal result further investigation.</a:t>
            </a:r>
          </a:p>
          <a:p>
            <a:pPr algn="ctr"/>
            <a:r>
              <a:rPr lang="en-GB" sz="1150" dirty="0">
                <a:solidFill>
                  <a:schemeClr val="tx1"/>
                </a:solidFill>
                <a:latin typeface="Arial"/>
                <a:cs typeface="Arial"/>
              </a:rPr>
              <a:t>Letter sent to patient and GP.</a:t>
            </a:r>
          </a:p>
        </p:txBody>
      </p:sp>
      <p:sp>
        <p:nvSpPr>
          <p:cNvPr id="16" name="Rectangle 15">
            <a:extLst>
              <a:ext uri="{FF2B5EF4-FFF2-40B4-BE49-F238E27FC236}">
                <a16:creationId xmlns:a16="http://schemas.microsoft.com/office/drawing/2014/main" id="{CFE45956-A672-78FE-738A-BB9536981B29}"/>
              </a:ext>
            </a:extLst>
          </p:cNvPr>
          <p:cNvSpPr/>
          <p:nvPr/>
        </p:nvSpPr>
        <p:spPr>
          <a:xfrm>
            <a:off x="4833534" y="5967077"/>
            <a:ext cx="1925739" cy="770723"/>
          </a:xfrm>
          <a:prstGeom prst="rect">
            <a:avLst/>
          </a:prstGeom>
          <a:noFill/>
          <a:ln>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1155">
                <a:latin typeface="Arial" panose="020B0604020202020204" pitchFamily="34" charset="0"/>
                <a:cs typeface="Arial" panose="020B0604020202020204" pitchFamily="34" charset="0"/>
              </a:rPr>
              <a:t>Patient and GP informed.</a:t>
            </a:r>
          </a:p>
          <a:p>
            <a:pPr algn="ctr"/>
            <a:r>
              <a:rPr lang="en-GB" sz="1155">
                <a:solidFill>
                  <a:schemeClr val="tx1"/>
                </a:solidFill>
                <a:latin typeface="Arial" panose="020B0604020202020204" pitchFamily="34" charset="0"/>
                <a:cs typeface="Arial" panose="020B0604020202020204" pitchFamily="34" charset="0"/>
              </a:rPr>
              <a:t>Advised to practice breast awareness and to see GP if has symptoms.</a:t>
            </a:r>
          </a:p>
        </p:txBody>
      </p:sp>
      <p:sp>
        <p:nvSpPr>
          <p:cNvPr id="17" name="Rectangle 16">
            <a:extLst>
              <a:ext uri="{FF2B5EF4-FFF2-40B4-BE49-F238E27FC236}">
                <a16:creationId xmlns:a16="http://schemas.microsoft.com/office/drawing/2014/main" id="{89BD775A-E2C5-E57D-364F-A67DE35ACA92}"/>
              </a:ext>
            </a:extLst>
          </p:cNvPr>
          <p:cNvSpPr/>
          <p:nvPr/>
        </p:nvSpPr>
        <p:spPr>
          <a:xfrm rot="10800000" flipV="1">
            <a:off x="1990060" y="6052880"/>
            <a:ext cx="1750628" cy="673275"/>
          </a:xfrm>
          <a:prstGeom prst="rect">
            <a:avLst/>
          </a:prstGeom>
          <a:noFill/>
          <a:ln>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1155">
                <a:solidFill>
                  <a:schemeClr val="tx1"/>
                </a:solidFill>
                <a:latin typeface="Arial" panose="020B0604020202020204" pitchFamily="34" charset="0"/>
                <a:cs typeface="Arial" panose="020B0604020202020204" pitchFamily="34" charset="0"/>
              </a:rPr>
              <a:t>DNA letter sent to GP and to Patient </a:t>
            </a:r>
          </a:p>
        </p:txBody>
      </p:sp>
      <p:sp>
        <p:nvSpPr>
          <p:cNvPr id="20" name="Arrow: Right 19">
            <a:extLst>
              <a:ext uri="{FF2B5EF4-FFF2-40B4-BE49-F238E27FC236}">
                <a16:creationId xmlns:a16="http://schemas.microsoft.com/office/drawing/2014/main" id="{878E75B6-C9F7-2704-83BC-6F509CB23DAE}"/>
              </a:ext>
            </a:extLst>
          </p:cNvPr>
          <p:cNvSpPr/>
          <p:nvPr/>
        </p:nvSpPr>
        <p:spPr>
          <a:xfrm>
            <a:off x="3862753" y="1155261"/>
            <a:ext cx="552795" cy="155427"/>
          </a:xfrm>
          <a:prstGeom prst="rightArrow">
            <a:avLst/>
          </a:prstGeom>
          <a:solidFill>
            <a:schemeClr val="accent2"/>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577"/>
          </a:p>
        </p:txBody>
      </p:sp>
      <p:sp>
        <p:nvSpPr>
          <p:cNvPr id="21" name="Arrow: Right 20">
            <a:extLst>
              <a:ext uri="{FF2B5EF4-FFF2-40B4-BE49-F238E27FC236}">
                <a16:creationId xmlns:a16="http://schemas.microsoft.com/office/drawing/2014/main" id="{F2D467BA-975A-6242-96C4-967A65E9D993}"/>
              </a:ext>
            </a:extLst>
          </p:cNvPr>
          <p:cNvSpPr/>
          <p:nvPr/>
        </p:nvSpPr>
        <p:spPr>
          <a:xfrm>
            <a:off x="6754767" y="1094728"/>
            <a:ext cx="501143" cy="179576"/>
          </a:xfrm>
          <a:prstGeom prst="rightArrow">
            <a:avLst/>
          </a:prstGeom>
          <a:solidFill>
            <a:schemeClr val="accent2"/>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577"/>
          </a:p>
        </p:txBody>
      </p:sp>
      <p:sp>
        <p:nvSpPr>
          <p:cNvPr id="22" name="Arrow: Right 21">
            <a:extLst>
              <a:ext uri="{FF2B5EF4-FFF2-40B4-BE49-F238E27FC236}">
                <a16:creationId xmlns:a16="http://schemas.microsoft.com/office/drawing/2014/main" id="{41ECA8AE-F30D-4F67-E402-EEFF92AC73A3}"/>
              </a:ext>
            </a:extLst>
          </p:cNvPr>
          <p:cNvSpPr/>
          <p:nvPr/>
        </p:nvSpPr>
        <p:spPr>
          <a:xfrm>
            <a:off x="9251565" y="807484"/>
            <a:ext cx="1925738" cy="1085779"/>
          </a:xfrm>
          <a:prstGeom prst="rightArrow">
            <a:avLst/>
          </a:prstGeom>
          <a:noFill/>
          <a:ln>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1155" dirty="0">
                <a:solidFill>
                  <a:schemeClr val="tx1"/>
                </a:solidFill>
                <a:latin typeface="Arial" panose="020B0604020202020204" pitchFamily="34" charset="0"/>
                <a:cs typeface="Arial" panose="020B0604020202020204" pitchFamily="34" charset="0"/>
              </a:rPr>
              <a:t>Invitation for timed appointment sent with local screening site</a:t>
            </a:r>
          </a:p>
        </p:txBody>
      </p:sp>
      <p:sp>
        <p:nvSpPr>
          <p:cNvPr id="23" name="Arrow: Right 22">
            <a:extLst>
              <a:ext uri="{FF2B5EF4-FFF2-40B4-BE49-F238E27FC236}">
                <a16:creationId xmlns:a16="http://schemas.microsoft.com/office/drawing/2014/main" id="{2D7BD671-6E06-EF71-93EC-4F19F291B123}"/>
              </a:ext>
            </a:extLst>
          </p:cNvPr>
          <p:cNvSpPr/>
          <p:nvPr/>
        </p:nvSpPr>
        <p:spPr>
          <a:xfrm rot="1345009">
            <a:off x="6646170" y="1714289"/>
            <a:ext cx="706076" cy="187136"/>
          </a:xfrm>
          <a:prstGeom prst="rightArrow">
            <a:avLst/>
          </a:prstGeom>
          <a:solidFill>
            <a:schemeClr val="accent2"/>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577"/>
          </a:p>
        </p:txBody>
      </p:sp>
      <p:sp>
        <p:nvSpPr>
          <p:cNvPr id="25" name="Arrow: Left 24">
            <a:extLst>
              <a:ext uri="{FF2B5EF4-FFF2-40B4-BE49-F238E27FC236}">
                <a16:creationId xmlns:a16="http://schemas.microsoft.com/office/drawing/2014/main" id="{929CA65D-410F-4B47-ACD3-ECD7AEF8F955}"/>
              </a:ext>
            </a:extLst>
          </p:cNvPr>
          <p:cNvSpPr/>
          <p:nvPr/>
        </p:nvSpPr>
        <p:spPr>
          <a:xfrm flipV="1">
            <a:off x="6706888" y="2308916"/>
            <a:ext cx="547989" cy="189874"/>
          </a:xfrm>
          <a:prstGeom prst="leftArrow">
            <a:avLst/>
          </a:prstGeom>
          <a:solidFill>
            <a:schemeClr val="accent2"/>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577"/>
          </a:p>
        </p:txBody>
      </p:sp>
      <p:sp>
        <p:nvSpPr>
          <p:cNvPr id="26" name="Arrow: Right 25">
            <a:extLst>
              <a:ext uri="{FF2B5EF4-FFF2-40B4-BE49-F238E27FC236}">
                <a16:creationId xmlns:a16="http://schemas.microsoft.com/office/drawing/2014/main" id="{03D1BE1D-362F-6FFE-1992-93AAF249FD0E}"/>
              </a:ext>
            </a:extLst>
          </p:cNvPr>
          <p:cNvSpPr/>
          <p:nvPr/>
        </p:nvSpPr>
        <p:spPr>
          <a:xfrm>
            <a:off x="3892001" y="2369273"/>
            <a:ext cx="707254" cy="237805"/>
          </a:xfrm>
          <a:prstGeom prst="rightArrow">
            <a:avLst/>
          </a:prstGeom>
          <a:solidFill>
            <a:schemeClr val="accent2"/>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577"/>
          </a:p>
        </p:txBody>
      </p:sp>
      <p:sp>
        <p:nvSpPr>
          <p:cNvPr id="27" name="Arrow: Down 26">
            <a:extLst>
              <a:ext uri="{FF2B5EF4-FFF2-40B4-BE49-F238E27FC236}">
                <a16:creationId xmlns:a16="http://schemas.microsoft.com/office/drawing/2014/main" id="{130FCAF5-C4C9-4365-F4C1-534E7FBDF9D6}"/>
              </a:ext>
            </a:extLst>
          </p:cNvPr>
          <p:cNvSpPr/>
          <p:nvPr/>
        </p:nvSpPr>
        <p:spPr>
          <a:xfrm flipH="1">
            <a:off x="5670298" y="2783573"/>
            <a:ext cx="62081" cy="210815"/>
          </a:xfrm>
          <a:prstGeom prst="downArrow">
            <a:avLst/>
          </a:prstGeom>
          <a:solidFill>
            <a:schemeClr val="accent2"/>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577"/>
          </a:p>
        </p:txBody>
      </p:sp>
      <p:sp>
        <p:nvSpPr>
          <p:cNvPr id="28" name="Arrow: Right 27">
            <a:extLst>
              <a:ext uri="{FF2B5EF4-FFF2-40B4-BE49-F238E27FC236}">
                <a16:creationId xmlns:a16="http://schemas.microsoft.com/office/drawing/2014/main" id="{BEE90F02-C5E9-F6AC-9F7F-331B877CD53C}"/>
              </a:ext>
            </a:extLst>
          </p:cNvPr>
          <p:cNvSpPr/>
          <p:nvPr/>
        </p:nvSpPr>
        <p:spPr>
          <a:xfrm rot="2407484" flipV="1">
            <a:off x="6874880" y="4673418"/>
            <a:ext cx="607891" cy="125896"/>
          </a:xfrm>
          <a:prstGeom prst="rightArrow">
            <a:avLst/>
          </a:prstGeom>
          <a:solidFill>
            <a:schemeClr val="accent2"/>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577"/>
          </a:p>
        </p:txBody>
      </p:sp>
      <p:sp>
        <p:nvSpPr>
          <p:cNvPr id="29" name="Arrow: Down 28">
            <a:extLst>
              <a:ext uri="{FF2B5EF4-FFF2-40B4-BE49-F238E27FC236}">
                <a16:creationId xmlns:a16="http://schemas.microsoft.com/office/drawing/2014/main" id="{5DCFAC7D-8ABE-EBE4-6AD4-824DEF138BE0}"/>
              </a:ext>
            </a:extLst>
          </p:cNvPr>
          <p:cNvSpPr/>
          <p:nvPr/>
        </p:nvSpPr>
        <p:spPr>
          <a:xfrm>
            <a:off x="5705323" y="4494307"/>
            <a:ext cx="102709" cy="344504"/>
          </a:xfrm>
          <a:prstGeom prst="downArrow">
            <a:avLst/>
          </a:prstGeom>
          <a:solidFill>
            <a:schemeClr val="accent2"/>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577"/>
          </a:p>
        </p:txBody>
      </p:sp>
      <p:sp>
        <p:nvSpPr>
          <p:cNvPr id="30" name="Arrow: Down 29">
            <a:extLst>
              <a:ext uri="{FF2B5EF4-FFF2-40B4-BE49-F238E27FC236}">
                <a16:creationId xmlns:a16="http://schemas.microsoft.com/office/drawing/2014/main" id="{0B5E3DF4-11D4-1E14-FE23-530A38E6F8D3}"/>
              </a:ext>
            </a:extLst>
          </p:cNvPr>
          <p:cNvSpPr/>
          <p:nvPr/>
        </p:nvSpPr>
        <p:spPr>
          <a:xfrm rot="3098669">
            <a:off x="3656422" y="4388817"/>
            <a:ext cx="77447" cy="460628"/>
          </a:xfrm>
          <a:prstGeom prst="downArrow">
            <a:avLst/>
          </a:prstGeom>
          <a:solidFill>
            <a:schemeClr val="accent2"/>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577"/>
          </a:p>
        </p:txBody>
      </p:sp>
      <p:sp>
        <p:nvSpPr>
          <p:cNvPr id="31" name="Arrow: Down 30">
            <a:extLst>
              <a:ext uri="{FF2B5EF4-FFF2-40B4-BE49-F238E27FC236}">
                <a16:creationId xmlns:a16="http://schemas.microsoft.com/office/drawing/2014/main" id="{6717CCF9-F9CD-8EF0-4E54-416CF39D41A2}"/>
              </a:ext>
            </a:extLst>
          </p:cNvPr>
          <p:cNvSpPr/>
          <p:nvPr/>
        </p:nvSpPr>
        <p:spPr>
          <a:xfrm flipH="1">
            <a:off x="5764007" y="5514373"/>
            <a:ext cx="96776" cy="411569"/>
          </a:xfrm>
          <a:prstGeom prst="downArrow">
            <a:avLst/>
          </a:prstGeom>
          <a:solidFill>
            <a:schemeClr val="accent2"/>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577"/>
          </a:p>
        </p:txBody>
      </p:sp>
      <p:sp>
        <p:nvSpPr>
          <p:cNvPr id="33" name="Arrow: Right 32">
            <a:extLst>
              <a:ext uri="{FF2B5EF4-FFF2-40B4-BE49-F238E27FC236}">
                <a16:creationId xmlns:a16="http://schemas.microsoft.com/office/drawing/2014/main" id="{58B55323-67D6-C0F0-A23E-817DAFAA5400}"/>
              </a:ext>
            </a:extLst>
          </p:cNvPr>
          <p:cNvSpPr/>
          <p:nvPr/>
        </p:nvSpPr>
        <p:spPr>
          <a:xfrm rot="2418807" flipV="1">
            <a:off x="9050367" y="5557056"/>
            <a:ext cx="532266" cy="125612"/>
          </a:xfrm>
          <a:prstGeom prst="rightArrow">
            <a:avLst/>
          </a:prstGeom>
          <a:solidFill>
            <a:schemeClr val="accent2"/>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577"/>
          </a:p>
        </p:txBody>
      </p:sp>
      <p:sp>
        <p:nvSpPr>
          <p:cNvPr id="34" name="Arrow: Down 33">
            <a:extLst>
              <a:ext uri="{FF2B5EF4-FFF2-40B4-BE49-F238E27FC236}">
                <a16:creationId xmlns:a16="http://schemas.microsoft.com/office/drawing/2014/main" id="{CA9F836A-2390-8B9D-8131-BDCCADC6B382}"/>
              </a:ext>
            </a:extLst>
          </p:cNvPr>
          <p:cNvSpPr/>
          <p:nvPr/>
        </p:nvSpPr>
        <p:spPr>
          <a:xfrm>
            <a:off x="8191145" y="5423132"/>
            <a:ext cx="96776" cy="478850"/>
          </a:xfrm>
          <a:prstGeom prst="downArrow">
            <a:avLst/>
          </a:prstGeom>
          <a:solidFill>
            <a:schemeClr val="accent2"/>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577"/>
          </a:p>
        </p:txBody>
      </p:sp>
      <p:sp>
        <p:nvSpPr>
          <p:cNvPr id="35" name="Arrow: Down 34">
            <a:extLst>
              <a:ext uri="{FF2B5EF4-FFF2-40B4-BE49-F238E27FC236}">
                <a16:creationId xmlns:a16="http://schemas.microsoft.com/office/drawing/2014/main" id="{DA71B718-9605-F20B-F9BC-CCB931FA96DF}"/>
              </a:ext>
            </a:extLst>
          </p:cNvPr>
          <p:cNvSpPr/>
          <p:nvPr/>
        </p:nvSpPr>
        <p:spPr>
          <a:xfrm>
            <a:off x="2816986" y="5440470"/>
            <a:ext cx="96776" cy="584319"/>
          </a:xfrm>
          <a:prstGeom prst="downArrow">
            <a:avLst/>
          </a:prstGeom>
          <a:solidFill>
            <a:schemeClr val="accent2"/>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577"/>
          </a:p>
        </p:txBody>
      </p:sp>
      <p:sp>
        <p:nvSpPr>
          <p:cNvPr id="36" name="TextBox 35">
            <a:extLst>
              <a:ext uri="{FF2B5EF4-FFF2-40B4-BE49-F238E27FC236}">
                <a16:creationId xmlns:a16="http://schemas.microsoft.com/office/drawing/2014/main" id="{C99447E9-E23F-278C-0C56-5281B82F4827}"/>
              </a:ext>
            </a:extLst>
          </p:cNvPr>
          <p:cNvSpPr txBox="1"/>
          <p:nvPr/>
        </p:nvSpPr>
        <p:spPr>
          <a:xfrm>
            <a:off x="1840191" y="165328"/>
            <a:ext cx="8511618" cy="625428"/>
          </a:xfrm>
          <a:prstGeom prst="rect">
            <a:avLst/>
          </a:prstGeom>
          <a:noFill/>
        </p:spPr>
        <p:txBody>
          <a:bodyPr wrap="square" rtlCol="0">
            <a:spAutoFit/>
          </a:bodyPr>
          <a:lstStyle/>
          <a:p>
            <a:pPr algn="ctr"/>
            <a:r>
              <a:rPr lang="en-GB" sz="1732" b="1">
                <a:latin typeface="Arial" panose="020B0604020202020204" pitchFamily="34" charset="0"/>
                <a:cs typeface="Arial" panose="020B0604020202020204" pitchFamily="34" charset="0"/>
              </a:rPr>
              <a:t>5. Breast Screening Flow Chart for People</a:t>
            </a:r>
          </a:p>
          <a:p>
            <a:pPr algn="ctr"/>
            <a:r>
              <a:rPr lang="en-GB" sz="1732" b="1">
                <a:latin typeface="Arial" panose="020B0604020202020204" pitchFamily="34" charset="0"/>
                <a:cs typeface="Arial" panose="020B0604020202020204" pitchFamily="34" charset="0"/>
              </a:rPr>
              <a:t> Who Need Reasonable Adjustments</a:t>
            </a:r>
          </a:p>
        </p:txBody>
      </p:sp>
      <p:pic>
        <p:nvPicPr>
          <p:cNvPr id="19" name="Picture 18">
            <a:extLst>
              <a:ext uri="{FF2B5EF4-FFF2-40B4-BE49-F238E27FC236}">
                <a16:creationId xmlns:a16="http://schemas.microsoft.com/office/drawing/2014/main" id="{46B975C8-86A6-5BE0-A60E-D73BF82E057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818801" y="92503"/>
            <a:ext cx="2047886" cy="645355"/>
          </a:xfrm>
          <a:prstGeom prst="rect">
            <a:avLst/>
          </a:prstGeom>
        </p:spPr>
      </p:pic>
      <p:sp>
        <p:nvSpPr>
          <p:cNvPr id="24" name="Rectangle 23">
            <a:extLst>
              <a:ext uri="{FF2B5EF4-FFF2-40B4-BE49-F238E27FC236}">
                <a16:creationId xmlns:a16="http://schemas.microsoft.com/office/drawing/2014/main" id="{BEB42BB3-6E5F-3C0C-C1DF-B47FD0AF0B6F}"/>
              </a:ext>
            </a:extLst>
          </p:cNvPr>
          <p:cNvSpPr/>
          <p:nvPr/>
        </p:nvSpPr>
        <p:spPr>
          <a:xfrm>
            <a:off x="3926441" y="4072434"/>
            <a:ext cx="3730765" cy="370414"/>
          </a:xfrm>
          <a:prstGeom prst="rect">
            <a:avLst/>
          </a:prstGeom>
          <a:noFill/>
          <a:ln>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GB" sz="1150" dirty="0">
                <a:solidFill>
                  <a:schemeClr val="tx1"/>
                </a:solidFill>
                <a:latin typeface="Arial"/>
                <a:cs typeface="Arial"/>
              </a:rPr>
              <a:t>Clients should have ability to verbally consent or best decision interest is required.</a:t>
            </a:r>
          </a:p>
        </p:txBody>
      </p:sp>
      <p:sp>
        <p:nvSpPr>
          <p:cNvPr id="64" name="Rectangle 63">
            <a:extLst>
              <a:ext uri="{FF2B5EF4-FFF2-40B4-BE49-F238E27FC236}">
                <a16:creationId xmlns:a16="http://schemas.microsoft.com/office/drawing/2014/main" id="{9C4461BC-77F0-DE6D-CC99-8C348E4F2415}"/>
              </a:ext>
            </a:extLst>
          </p:cNvPr>
          <p:cNvSpPr/>
          <p:nvPr/>
        </p:nvSpPr>
        <p:spPr>
          <a:xfrm>
            <a:off x="8618425" y="3178660"/>
            <a:ext cx="3384087" cy="1440989"/>
          </a:xfrm>
          <a:prstGeom prst="rect">
            <a:avLst/>
          </a:prstGeom>
          <a:noFill/>
          <a:ln>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GB" sz="1155" dirty="0">
                <a:solidFill>
                  <a:schemeClr val="tx1"/>
                </a:solidFill>
                <a:latin typeface="Arial" panose="020B0604020202020204" pitchFamily="34" charset="0"/>
                <a:cs typeface="Arial" panose="020B0604020202020204" pitchFamily="34" charset="0"/>
              </a:rPr>
              <a:t>Possible adjustments made:</a:t>
            </a:r>
          </a:p>
          <a:p>
            <a:pPr marL="182880" indent="-182880" algn="ctr">
              <a:buFont typeface="Arial" panose="020B0604020202020204" pitchFamily="34" charset="0"/>
              <a:buChar char="•"/>
            </a:pPr>
            <a:r>
              <a:rPr lang="en-GB" sz="1155" dirty="0">
                <a:solidFill>
                  <a:schemeClr val="tx1"/>
                </a:solidFill>
                <a:latin typeface="Arial" panose="020B0604020202020204" pitchFamily="34" charset="0"/>
                <a:cs typeface="Arial" panose="020B0604020202020204" pitchFamily="34" charset="0"/>
              </a:rPr>
              <a:t>Time, Location and Date </a:t>
            </a:r>
          </a:p>
          <a:p>
            <a:pPr marL="182880" indent="-182880" algn="ctr">
              <a:buFont typeface="Arial" panose="020B0604020202020204" pitchFamily="34" charset="0"/>
              <a:buChar char="•"/>
            </a:pPr>
            <a:r>
              <a:rPr lang="en-GB" sz="1150" dirty="0">
                <a:solidFill>
                  <a:schemeClr val="tx1"/>
                </a:solidFill>
                <a:latin typeface="Arial"/>
                <a:cs typeface="Arial"/>
              </a:rPr>
              <a:t>Known wheelchair users invited to King's College Hospital or QMH Sidcup</a:t>
            </a:r>
          </a:p>
          <a:p>
            <a:pPr marL="182880" indent="-182880" algn="ctr">
              <a:buFont typeface="Arial" panose="020B0604020202020204" pitchFamily="34" charset="0"/>
              <a:buChar char="•"/>
            </a:pPr>
            <a:r>
              <a:rPr lang="en-GB" sz="1155" dirty="0">
                <a:solidFill>
                  <a:schemeClr val="tx1"/>
                </a:solidFill>
                <a:latin typeface="Arial" panose="020B0604020202020204" pitchFamily="34" charset="0"/>
                <a:cs typeface="Arial" panose="020B0604020202020204" pitchFamily="34" charset="0"/>
              </a:rPr>
              <a:t>Metal staircase becomes lift on mobile units</a:t>
            </a:r>
          </a:p>
          <a:p>
            <a:pPr marL="182880" indent="-182880" algn="ctr">
              <a:buFont typeface="Arial" panose="020B0604020202020204" pitchFamily="34" charset="0"/>
              <a:buChar char="•"/>
            </a:pPr>
            <a:r>
              <a:rPr lang="en-GB" sz="1155" dirty="0">
                <a:solidFill>
                  <a:schemeClr val="tx1"/>
                </a:solidFill>
                <a:latin typeface="Arial" panose="020B0604020202020204" pitchFamily="34" charset="0"/>
                <a:cs typeface="Arial" panose="020B0604020202020204" pitchFamily="34" charset="0"/>
              </a:rPr>
              <a:t>Can be done in wheelchair if sides come off</a:t>
            </a:r>
          </a:p>
          <a:p>
            <a:pPr marL="182880" indent="-182880" algn="ctr">
              <a:buFont typeface="Arial" panose="020B0604020202020204" pitchFamily="34" charset="0"/>
              <a:buChar char="•"/>
            </a:pPr>
            <a:r>
              <a:rPr lang="en-GB" sz="1155" dirty="0">
                <a:solidFill>
                  <a:schemeClr val="tx1"/>
                </a:solidFill>
                <a:latin typeface="Arial" panose="020B0604020202020204" pitchFamily="34" charset="0"/>
                <a:cs typeface="Arial" panose="020B0604020202020204" pitchFamily="34" charset="0"/>
              </a:rPr>
              <a:t>Can bring a companion. Can stand with radiographer behind screen if </a:t>
            </a:r>
            <a:r>
              <a:rPr lang="en-GB" sz="1155" i="1" dirty="0">
                <a:solidFill>
                  <a:schemeClr val="tx1"/>
                </a:solidFill>
                <a:latin typeface="Arial" panose="020B0604020202020204" pitchFamily="34" charset="0"/>
                <a:cs typeface="Arial" panose="020B0604020202020204" pitchFamily="34" charset="0"/>
              </a:rPr>
              <a:t>essential. </a:t>
            </a:r>
            <a:endParaRPr lang="en-GB" sz="1155" dirty="0">
              <a:solidFill>
                <a:schemeClr val="tx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1641768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2" name="Rectangle 11">
            <a:extLst>
              <a:ext uri="{FF2B5EF4-FFF2-40B4-BE49-F238E27FC236}">
                <a16:creationId xmlns:a16="http://schemas.microsoft.com/office/drawing/2014/main" id="{89A320C9-9735-4D13-8279-C1C67484139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4" name="Rectangle 13">
            <a:extLst>
              <a:ext uri="{FF2B5EF4-FFF2-40B4-BE49-F238E27FC236}">
                <a16:creationId xmlns:a16="http://schemas.microsoft.com/office/drawing/2014/main" id="{92544CF4-9B52-4A7B-A4B3-88C72729B77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58209" y="7126"/>
            <a:ext cx="11167447" cy="2018806"/>
          </a:xfrm>
          <a:prstGeom prst="rect">
            <a:avLst/>
          </a:prstGeom>
          <a:ln w="9525">
            <a:solidFill>
              <a:srgbClr val="DEDEDE"/>
            </a:solidFill>
          </a:ln>
          <a:effectLst>
            <a:outerShdw blurRad="50800" dist="38100" dir="2700000" algn="tl" rotWithShape="0">
              <a:schemeClr val="bg1">
                <a:lumMod val="85000"/>
                <a:alpha val="5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16" name="Rectangle 15">
            <a:extLst>
              <a:ext uri="{FF2B5EF4-FFF2-40B4-BE49-F238E27FC236}">
                <a16:creationId xmlns:a16="http://schemas.microsoft.com/office/drawing/2014/main" id="{E75862C5-5C00-4421-BC7B-9B7B86DBC80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66928" y="0"/>
            <a:ext cx="11155680" cy="2011680"/>
          </a:xfrm>
          <a:prstGeom prst="rect">
            <a:avLst/>
          </a:pr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8090BF51-EFAA-4DF1-1A00-E8C008926DD3}"/>
              </a:ext>
            </a:extLst>
          </p:cNvPr>
          <p:cNvSpPr>
            <a:spLocks noGrp="1"/>
          </p:cNvSpPr>
          <p:nvPr>
            <p:ph type="title"/>
          </p:nvPr>
        </p:nvSpPr>
        <p:spPr>
          <a:xfrm>
            <a:off x="675928" y="191015"/>
            <a:ext cx="11444992" cy="1179576"/>
          </a:xfrm>
        </p:spPr>
        <p:txBody>
          <a:bodyPr>
            <a:normAutofit/>
          </a:bodyPr>
          <a:lstStyle/>
          <a:p>
            <a:r>
              <a:rPr lang="en-US" dirty="0">
                <a:latin typeface="Arial"/>
                <a:cs typeface="Arial"/>
              </a:rPr>
              <a:t>6. Pros and cons of attending screening </a:t>
            </a:r>
            <a:endParaRPr lang="en-US">
              <a:latin typeface="Arial" panose="020B0604020202020204" pitchFamily="34" charset="0"/>
              <a:cs typeface="Arial" panose="020B0604020202020204" pitchFamily="34" charset="0"/>
            </a:endParaRPr>
          </a:p>
        </p:txBody>
      </p:sp>
      <p:sp>
        <p:nvSpPr>
          <p:cNvPr id="18" name="Rectangle 17">
            <a:extLst>
              <a:ext uri="{FF2B5EF4-FFF2-40B4-BE49-F238E27FC236}">
                <a16:creationId xmlns:a16="http://schemas.microsoft.com/office/drawing/2014/main" id="{089440EF-9BE9-4AE9-8C28-00B02296CDB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98834" y="758952"/>
            <a:ext cx="128016" cy="7040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3" name="Content Placeholder 2">
            <a:extLst>
              <a:ext uri="{FF2B5EF4-FFF2-40B4-BE49-F238E27FC236}">
                <a16:creationId xmlns:a16="http://schemas.microsoft.com/office/drawing/2014/main" id="{67BC8CFE-EC81-BD8B-EA9C-87396049974F}"/>
              </a:ext>
            </a:extLst>
          </p:cNvPr>
          <p:cNvSpPr>
            <a:spLocks/>
          </p:cNvSpPr>
          <p:nvPr/>
        </p:nvSpPr>
        <p:spPr>
          <a:xfrm>
            <a:off x="542535" y="2219097"/>
            <a:ext cx="5390376" cy="4518351"/>
          </a:xfrm>
          <a:prstGeom prst="rect">
            <a:avLst/>
          </a:prstGeom>
        </p:spPr>
        <p:txBody>
          <a:bodyPr lIns="91440" tIns="45720" rIns="91440" bIns="45720" anchor="t">
            <a:normAutofit lnSpcReduction="10000"/>
          </a:bodyPr>
          <a:lstStyle/>
          <a:p>
            <a:pPr marL="285750" indent="-285750" defTabSz="640080" fontAlgn="base">
              <a:lnSpc>
                <a:spcPct val="110000"/>
              </a:lnSpc>
              <a:spcAft>
                <a:spcPts val="600"/>
              </a:spcAft>
              <a:buSzPts val="1000"/>
              <a:buFont typeface="Arial" panose="020B0604020202020204" pitchFamily="34" charset="0"/>
              <a:buChar char="•"/>
              <a:tabLst>
                <a:tab pos="320040" algn="l"/>
              </a:tabLst>
            </a:pPr>
            <a:r>
              <a:rPr lang="en-GB" kern="1200">
                <a:solidFill>
                  <a:schemeClr val="tx1"/>
                </a:solidFill>
                <a:latin typeface="Arial" panose="020B0604020202020204" pitchFamily="34" charset="0"/>
                <a:cs typeface="Arial" panose="020B0604020202020204" pitchFamily="34" charset="0"/>
              </a:rPr>
              <a:t>Screening may find early and small cancers that are unnoticeable but easier to treat – although every cancer treatment will look different. </a:t>
            </a:r>
          </a:p>
          <a:p>
            <a:pPr marL="285750" indent="-285750" defTabSz="640080" fontAlgn="base">
              <a:lnSpc>
                <a:spcPct val="110000"/>
              </a:lnSpc>
              <a:spcAft>
                <a:spcPts val="600"/>
              </a:spcAft>
              <a:buSzPts val="1000"/>
              <a:buFont typeface="Arial" panose="020B0604020202020204" pitchFamily="34" charset="0"/>
              <a:buChar char="•"/>
              <a:tabLst>
                <a:tab pos="320040" algn="l"/>
              </a:tabLst>
            </a:pPr>
            <a:r>
              <a:rPr lang="en-GB" kern="1200">
                <a:solidFill>
                  <a:schemeClr val="tx1"/>
                </a:solidFill>
                <a:latin typeface="Arial" panose="020B0604020202020204" pitchFamily="34" charset="0"/>
                <a:cs typeface="Arial" panose="020B0604020202020204" pitchFamily="34" charset="0"/>
              </a:rPr>
              <a:t>Cancers found earlier </a:t>
            </a:r>
            <a:r>
              <a:rPr lang="en-GB" kern="1200">
                <a:solidFill>
                  <a:schemeClr val="tx1"/>
                </a:solidFill>
                <a:highlight>
                  <a:srgbClr val="FFFF00"/>
                </a:highlight>
                <a:latin typeface="Arial" panose="020B0604020202020204" pitchFamily="34" charset="0"/>
                <a:cs typeface="Arial" panose="020B0604020202020204" pitchFamily="34" charset="0"/>
              </a:rPr>
              <a:t>can improve treatment outcomes</a:t>
            </a:r>
            <a:r>
              <a:rPr lang="en-GB" kern="1200">
                <a:solidFill>
                  <a:schemeClr val="tx1"/>
                </a:solidFill>
                <a:latin typeface="Arial" panose="020B0604020202020204" pitchFamily="34" charset="0"/>
                <a:cs typeface="Arial" panose="020B0604020202020204" pitchFamily="34" charset="0"/>
              </a:rPr>
              <a:t> and have better long-term survival rates </a:t>
            </a:r>
          </a:p>
          <a:p>
            <a:pPr marL="285750" indent="-285750" defTabSz="640080" fontAlgn="base">
              <a:lnSpc>
                <a:spcPct val="110000"/>
              </a:lnSpc>
              <a:spcAft>
                <a:spcPts val="600"/>
              </a:spcAft>
              <a:buSzPts val="1000"/>
              <a:buFont typeface="Arial" panose="020B0604020202020204" pitchFamily="34" charset="0"/>
              <a:buChar char="•"/>
              <a:tabLst>
                <a:tab pos="320040" algn="l"/>
              </a:tabLst>
            </a:pPr>
            <a:r>
              <a:rPr lang="en-US" kern="1200">
                <a:latin typeface="Arial"/>
                <a:cs typeface="Arial"/>
              </a:rPr>
              <a:t>Nationally </a:t>
            </a:r>
            <a:r>
              <a:rPr lang="en-US" kern="1200">
                <a:highlight>
                  <a:srgbClr val="FFFF00"/>
                </a:highlight>
                <a:latin typeface="Arial"/>
                <a:cs typeface="Arial"/>
              </a:rPr>
              <a:t>breast screening saves 1,300 lives per year. </a:t>
            </a:r>
            <a:r>
              <a:rPr lang="en-US" kern="1200">
                <a:latin typeface="Arial"/>
                <a:cs typeface="Arial"/>
              </a:rPr>
              <a:t>Every year in the UK 56,000 women</a:t>
            </a:r>
            <a:r>
              <a:rPr lang="en-US">
                <a:latin typeface="Arial"/>
                <a:cs typeface="Arial"/>
              </a:rPr>
              <a:t> and people with breasts </a:t>
            </a:r>
            <a:r>
              <a:rPr lang="en-US" kern="1200">
                <a:latin typeface="Arial"/>
                <a:cs typeface="Arial"/>
              </a:rPr>
              <a:t>are diagnosed with breast </a:t>
            </a:r>
            <a:r>
              <a:rPr lang="en-US">
                <a:latin typeface="Arial"/>
                <a:cs typeface="Arial"/>
              </a:rPr>
              <a:t>c</a:t>
            </a:r>
            <a:r>
              <a:rPr lang="en-US" kern="1200">
                <a:latin typeface="Arial"/>
                <a:cs typeface="Arial"/>
              </a:rPr>
              <a:t>ancer</a:t>
            </a:r>
            <a:endParaRPr lang="en-GB" kern="1200">
              <a:latin typeface="Arial"/>
              <a:cs typeface="Arial"/>
            </a:endParaRPr>
          </a:p>
          <a:p>
            <a:pPr marL="285750" indent="-285750" defTabSz="640080" fontAlgn="base">
              <a:lnSpc>
                <a:spcPct val="110000"/>
              </a:lnSpc>
              <a:spcAft>
                <a:spcPts val="600"/>
              </a:spcAft>
              <a:buSzPts val="1000"/>
              <a:buFont typeface="Arial" panose="020B0604020202020204" pitchFamily="34" charset="0"/>
              <a:buChar char="•"/>
              <a:tabLst>
                <a:tab pos="320040" algn="l"/>
              </a:tabLst>
            </a:pPr>
            <a:r>
              <a:rPr lang="en-US" kern="1200">
                <a:solidFill>
                  <a:schemeClr val="tx1"/>
                </a:solidFill>
                <a:latin typeface="Arial" panose="020B0604020202020204" pitchFamily="34" charset="0"/>
                <a:cs typeface="Arial" panose="020B0604020202020204" pitchFamily="34" charset="0"/>
              </a:rPr>
              <a:t>It is important for people to attend screening to take care of their health  </a:t>
            </a:r>
            <a:endParaRPr lang="en-GB" kern="1200">
              <a:solidFill>
                <a:schemeClr val="tx1"/>
              </a:solidFill>
              <a:latin typeface="Arial" panose="020B0604020202020204" pitchFamily="34" charset="0"/>
              <a:cs typeface="Arial" panose="020B0604020202020204" pitchFamily="34" charset="0"/>
            </a:endParaRPr>
          </a:p>
          <a:p>
            <a:pPr marL="285750" indent="-285750" defTabSz="640080" fontAlgn="base">
              <a:lnSpc>
                <a:spcPct val="110000"/>
              </a:lnSpc>
              <a:spcAft>
                <a:spcPts val="600"/>
              </a:spcAft>
              <a:buSzPts val="1000"/>
              <a:buFont typeface="Arial" panose="020B0604020202020204" pitchFamily="34" charset="0"/>
              <a:buChar char="•"/>
              <a:tabLst>
                <a:tab pos="320040" algn="l"/>
              </a:tabLst>
            </a:pPr>
            <a:r>
              <a:rPr lang="en-US" kern="1200">
                <a:solidFill>
                  <a:schemeClr val="tx1"/>
                </a:solidFill>
                <a:latin typeface="Arial" panose="020B0604020202020204" pitchFamily="34" charset="0"/>
                <a:cs typeface="Arial" panose="020B0604020202020204" pitchFamily="34" charset="0"/>
              </a:rPr>
              <a:t>Most people receive a result that no cancer was found</a:t>
            </a:r>
            <a:endParaRPr lang="en-US" sz="1600">
              <a:latin typeface="Arial" panose="020B0604020202020204" pitchFamily="34" charset="0"/>
              <a:cs typeface="Arial" panose="020B0604020202020204" pitchFamily="34" charset="0"/>
            </a:endParaRPr>
          </a:p>
        </p:txBody>
      </p:sp>
      <p:sp>
        <p:nvSpPr>
          <p:cNvPr id="5" name="TextBox 4">
            <a:extLst>
              <a:ext uri="{FF2B5EF4-FFF2-40B4-BE49-F238E27FC236}">
                <a16:creationId xmlns:a16="http://schemas.microsoft.com/office/drawing/2014/main" id="{91F57E40-85AF-76B5-DEFF-A8BD3714A805}"/>
              </a:ext>
            </a:extLst>
          </p:cNvPr>
          <p:cNvSpPr txBox="1"/>
          <p:nvPr/>
        </p:nvSpPr>
        <p:spPr>
          <a:xfrm>
            <a:off x="6395867" y="2182298"/>
            <a:ext cx="5643099" cy="4632037"/>
          </a:xfrm>
          <a:prstGeom prst="rect">
            <a:avLst/>
          </a:prstGeom>
          <a:noFill/>
        </p:spPr>
        <p:txBody>
          <a:bodyPr wrap="square" lIns="91440" tIns="45720" rIns="91440" bIns="45720" anchor="t">
            <a:spAutoFit/>
          </a:bodyPr>
          <a:lstStyle/>
          <a:p>
            <a:pPr marL="240030" indent="-240030" defTabSz="640080" fontAlgn="base">
              <a:spcAft>
                <a:spcPts val="600"/>
              </a:spcAft>
              <a:buSzPts val="1000"/>
              <a:buFont typeface="Symbol" pitchFamily="2" charset="2"/>
              <a:buChar char=""/>
              <a:tabLst>
                <a:tab pos="320040" algn="l"/>
              </a:tabLst>
            </a:pPr>
            <a:r>
              <a:rPr lang="en-US" kern="1200" dirty="0">
                <a:latin typeface="Arial"/>
                <a:cs typeface="Arial"/>
              </a:rPr>
              <a:t>Having a mammogram every 3 years for 20 years very slightly increases the chance of developing a cancer in someone’s lifetime – </a:t>
            </a:r>
            <a:r>
              <a:rPr lang="en-US" dirty="0">
                <a:latin typeface="Arial"/>
                <a:cs typeface="Arial"/>
                <a:hlinkClick r:id="rId2">
                  <a:extLst>
                    <a:ext uri="{A12FA001-AC4F-418D-AE19-62706E023703}">
                      <ahyp:hlinkClr xmlns:ahyp="http://schemas.microsoft.com/office/drawing/2018/hyperlinkcolor" val="tx"/>
                    </a:ext>
                  </a:extLst>
                </a:hlinkClick>
              </a:rPr>
              <a:t>this is considered low risk by the NHS</a:t>
            </a:r>
            <a:endParaRPr lang="en-GB" b="0" i="0">
              <a:effectLst/>
              <a:latin typeface="Arial"/>
              <a:cs typeface="Arial"/>
            </a:endParaRPr>
          </a:p>
          <a:p>
            <a:pPr marL="240030" indent="-240030" defTabSz="640080" fontAlgn="base">
              <a:spcAft>
                <a:spcPts val="600"/>
              </a:spcAft>
              <a:buSzPts val="1000"/>
              <a:buFont typeface="Symbol" pitchFamily="2" charset="2"/>
              <a:buChar char=""/>
              <a:tabLst>
                <a:tab pos="320040" algn="l"/>
              </a:tabLst>
            </a:pPr>
            <a:r>
              <a:rPr lang="en-US" kern="1200" dirty="0">
                <a:latin typeface="Arial"/>
                <a:cs typeface="Arial"/>
              </a:rPr>
              <a:t>Being uncomfortable or in pain during or just after the mammogram</a:t>
            </a:r>
            <a:endParaRPr lang="en-GB" kern="1200" dirty="0">
              <a:latin typeface="Arial"/>
              <a:cs typeface="Arial"/>
            </a:endParaRPr>
          </a:p>
          <a:p>
            <a:pPr marL="240030" indent="-240030" defTabSz="640080" fontAlgn="base">
              <a:spcAft>
                <a:spcPts val="600"/>
              </a:spcAft>
              <a:buSzPts val="1000"/>
              <a:buFont typeface="Symbol" pitchFamily="2" charset="2"/>
              <a:buChar char=""/>
              <a:tabLst>
                <a:tab pos="320040" algn="l"/>
              </a:tabLst>
            </a:pPr>
            <a:r>
              <a:rPr lang="en-US" kern="1200" dirty="0">
                <a:latin typeface="Arial"/>
                <a:cs typeface="Arial"/>
              </a:rPr>
              <a:t>Some cancers may not be detected by mammography</a:t>
            </a:r>
            <a:endParaRPr lang="en-GB" kern="1200" dirty="0">
              <a:latin typeface="Arial"/>
              <a:cs typeface="Arial"/>
            </a:endParaRPr>
          </a:p>
          <a:p>
            <a:pPr marL="240030" indent="-240030" defTabSz="640080" fontAlgn="base">
              <a:spcAft>
                <a:spcPts val="600"/>
              </a:spcAft>
              <a:buSzPts val="1000"/>
              <a:buFont typeface="Symbol" pitchFamily="2" charset="2"/>
              <a:buChar char=""/>
              <a:tabLst>
                <a:tab pos="320040" algn="l"/>
              </a:tabLst>
            </a:pPr>
            <a:r>
              <a:rPr lang="en-US" kern="1200" dirty="0">
                <a:latin typeface="Arial"/>
                <a:cs typeface="Arial"/>
              </a:rPr>
              <a:t>Potential </a:t>
            </a:r>
            <a:r>
              <a:rPr lang="en-US" dirty="0">
                <a:latin typeface="Arial"/>
                <a:cs typeface="Arial"/>
              </a:rPr>
              <a:t>a</a:t>
            </a:r>
            <a:r>
              <a:rPr lang="en-US" kern="1200" dirty="0">
                <a:latin typeface="Arial"/>
                <a:cs typeface="Arial"/>
              </a:rPr>
              <a:t>nxiety and worry if you are called back for further assessment</a:t>
            </a:r>
          </a:p>
          <a:p>
            <a:pPr marL="240030" indent="-240030" defTabSz="640080" fontAlgn="base">
              <a:spcAft>
                <a:spcPts val="600"/>
              </a:spcAft>
              <a:buSzPts val="1000"/>
              <a:buFont typeface="Symbol" pitchFamily="2" charset="2"/>
              <a:buChar char=""/>
              <a:tabLst>
                <a:tab pos="320040" algn="l"/>
              </a:tabLst>
            </a:pPr>
            <a:r>
              <a:rPr lang="en-US" dirty="0">
                <a:latin typeface="Arial"/>
                <a:cs typeface="Arial"/>
              </a:rPr>
              <a:t>Each year approximately 4000 people in the UK will be treated for breasts cancers that would not have affected them in their lifetime. This is called over diagnosis.</a:t>
            </a:r>
            <a:endParaRPr lang="en-GB" kern="1200">
              <a:latin typeface="Arial"/>
              <a:cs typeface="Arial"/>
            </a:endParaRPr>
          </a:p>
          <a:p>
            <a:pPr marL="240030" indent="-240030" defTabSz="640080" fontAlgn="base">
              <a:spcAft>
                <a:spcPts val="600"/>
              </a:spcAft>
              <a:buSzPts val="1000"/>
              <a:buFont typeface="Symbol" pitchFamily="2" charset="2"/>
              <a:buChar char=""/>
              <a:tabLst>
                <a:tab pos="320040" algn="l"/>
              </a:tabLst>
            </a:pPr>
            <a:endParaRPr lang="en-GB">
              <a:effectLst/>
              <a:latin typeface="Arial" panose="020B0604020202020204" pitchFamily="34" charset="0"/>
              <a:ea typeface="Times New Roman" panose="02020603050405020304" pitchFamily="18" charset="0"/>
              <a:cs typeface="Arial" panose="020B0604020202020204" pitchFamily="34" charset="0"/>
            </a:endParaRPr>
          </a:p>
        </p:txBody>
      </p:sp>
      <p:pic>
        <p:nvPicPr>
          <p:cNvPr id="9" name="Graphic 8" descr="Badge Follow with solid fill">
            <a:extLst>
              <a:ext uri="{FF2B5EF4-FFF2-40B4-BE49-F238E27FC236}">
                <a16:creationId xmlns:a16="http://schemas.microsoft.com/office/drawing/2014/main" id="{CB419BC3-F84B-B811-7BBF-C86003C36323}"/>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2316476" y="1125243"/>
            <a:ext cx="914400" cy="914400"/>
          </a:xfrm>
          <a:prstGeom prst="rect">
            <a:avLst/>
          </a:prstGeom>
        </p:spPr>
      </p:pic>
      <p:pic>
        <p:nvPicPr>
          <p:cNvPr id="11" name="Graphic 10" descr="Badge Unfollow outline">
            <a:extLst>
              <a:ext uri="{FF2B5EF4-FFF2-40B4-BE49-F238E27FC236}">
                <a16:creationId xmlns:a16="http://schemas.microsoft.com/office/drawing/2014/main" id="{852793AD-68BF-2CEF-92DD-80624F9B2C38}"/>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8611200" y="1132573"/>
            <a:ext cx="914400" cy="914400"/>
          </a:xfrm>
          <a:prstGeom prst="rect">
            <a:avLst/>
          </a:prstGeom>
        </p:spPr>
      </p:pic>
      <p:sp>
        <p:nvSpPr>
          <p:cNvPr id="4" name="Slide Number Placeholder 3">
            <a:extLst>
              <a:ext uri="{FF2B5EF4-FFF2-40B4-BE49-F238E27FC236}">
                <a16:creationId xmlns:a16="http://schemas.microsoft.com/office/drawing/2014/main" id="{9F7C19AA-ADFD-4F57-EDE7-2E99FAD458D0}"/>
              </a:ext>
            </a:extLst>
          </p:cNvPr>
          <p:cNvSpPr>
            <a:spLocks noGrp="1"/>
          </p:cNvSpPr>
          <p:nvPr>
            <p:ph type="sldNum" sz="quarter" idx="12"/>
          </p:nvPr>
        </p:nvSpPr>
        <p:spPr/>
        <p:txBody>
          <a:bodyPr/>
          <a:lstStyle/>
          <a:p>
            <a:fld id="{600EE44C-5A6C-D646-BB28-ACCE754D818D}" type="slidenum">
              <a:rPr lang="en-US" smtClean="0">
                <a:latin typeface="Arial" panose="020B0604020202020204" pitchFamily="34" charset="0"/>
                <a:cs typeface="Arial" panose="020B0604020202020204" pitchFamily="34" charset="0"/>
              </a:rPr>
              <a:t>11</a:t>
            </a:fld>
            <a:endParaRPr lang="en-US">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07776070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80FEE4-AB3A-3DAB-632F-E22371D3558D}"/>
              </a:ext>
            </a:extLst>
          </p:cNvPr>
          <p:cNvSpPr>
            <a:spLocks noGrp="1"/>
          </p:cNvSpPr>
          <p:nvPr>
            <p:ph type="title"/>
          </p:nvPr>
        </p:nvSpPr>
        <p:spPr>
          <a:xfrm>
            <a:off x="0" y="-33282"/>
            <a:ext cx="10515600" cy="1325563"/>
          </a:xfrm>
        </p:spPr>
        <p:txBody>
          <a:bodyPr/>
          <a:lstStyle/>
          <a:p>
            <a:r>
              <a:rPr lang="en-US">
                <a:latin typeface="Arial" panose="020B0604020202020204" pitchFamily="34" charset="0"/>
                <a:cs typeface="Arial" panose="020B0604020202020204" pitchFamily="34" charset="0"/>
              </a:rPr>
              <a:t>7. Tips for screening attendance</a:t>
            </a:r>
          </a:p>
        </p:txBody>
      </p:sp>
      <p:sp>
        <p:nvSpPr>
          <p:cNvPr id="3" name="Content Placeholder 2">
            <a:extLst>
              <a:ext uri="{FF2B5EF4-FFF2-40B4-BE49-F238E27FC236}">
                <a16:creationId xmlns:a16="http://schemas.microsoft.com/office/drawing/2014/main" id="{671BE3EE-6822-AC26-C7A7-4FDABE2BA88E}"/>
              </a:ext>
            </a:extLst>
          </p:cNvPr>
          <p:cNvSpPr>
            <a:spLocks noGrp="1"/>
          </p:cNvSpPr>
          <p:nvPr>
            <p:ph idx="1"/>
          </p:nvPr>
        </p:nvSpPr>
        <p:spPr>
          <a:xfrm>
            <a:off x="138113" y="1396999"/>
            <a:ext cx="6601015" cy="5275263"/>
          </a:xfrm>
        </p:spPr>
        <p:txBody>
          <a:bodyPr vert="horz" lIns="91440" tIns="45720" rIns="91440" bIns="45720" rtlCol="0" anchor="t">
            <a:normAutofit/>
          </a:bodyPr>
          <a:lstStyle/>
          <a:p>
            <a:pPr marL="342900" indent="-342900" fontAlgn="base">
              <a:buSzPts val="1000"/>
              <a:buFont typeface="Symbol" pitchFamily="2" charset="2"/>
              <a:buChar char=""/>
              <a:tabLst>
                <a:tab pos="457200" algn="l"/>
              </a:tabLst>
            </a:pPr>
            <a:r>
              <a:rPr lang="en-US" sz="1700" dirty="0">
                <a:effectLst/>
                <a:latin typeface="Arial"/>
                <a:ea typeface="Times New Roman" panose="02020603050405020304" pitchFamily="18" charset="0"/>
                <a:cs typeface="Arial"/>
              </a:rPr>
              <a:t>Clients will need to undress to the waist in the privacy of the X-ray room so it’s a good idea to wear clothing they can easily take off (ideally a top and skirt/trousers rather than a dress</a:t>
            </a:r>
            <a:r>
              <a:rPr lang="en-US" sz="1700" dirty="0">
                <a:latin typeface="Arial"/>
                <a:ea typeface="Times New Roman" panose="02020603050405020304" pitchFamily="18" charset="0"/>
                <a:cs typeface="Arial"/>
              </a:rPr>
              <a:t>/jumpsuit) </a:t>
            </a:r>
            <a:endParaRPr lang="en-US" sz="1700" dirty="0">
              <a:effectLst/>
              <a:latin typeface="Arial" panose="020B0604020202020204" pitchFamily="34" charset="0"/>
              <a:ea typeface="Times New Roman" panose="02020603050405020304" pitchFamily="18" charset="0"/>
              <a:cs typeface="Arial" panose="020B0604020202020204" pitchFamily="34" charset="0"/>
            </a:endParaRPr>
          </a:p>
          <a:p>
            <a:pPr marL="342900" indent="-342900" fontAlgn="base">
              <a:buSzPts val="1000"/>
              <a:buFont typeface="Symbol" pitchFamily="2" charset="2"/>
              <a:buChar char=""/>
              <a:tabLst>
                <a:tab pos="457200" algn="l"/>
              </a:tabLst>
            </a:pPr>
            <a:r>
              <a:rPr lang="en-US" sz="1700" dirty="0">
                <a:latin typeface="Arial"/>
                <a:ea typeface="Times New Roman" panose="02020603050405020304" pitchFamily="18" charset="0"/>
                <a:cs typeface="Arial"/>
              </a:rPr>
              <a:t>Clients should not</a:t>
            </a:r>
            <a:r>
              <a:rPr lang="en-US" sz="1700" dirty="0">
                <a:effectLst/>
                <a:latin typeface="Arial"/>
                <a:ea typeface="Times New Roman" panose="02020603050405020304" pitchFamily="18" charset="0"/>
                <a:cs typeface="Arial"/>
              </a:rPr>
              <a:t> wear talcum powder and spray on deodorant as this can show up on a mammogram – roll-on deodorant is fine</a:t>
            </a:r>
            <a:endParaRPr lang="en-GB" sz="1700" dirty="0">
              <a:effectLst/>
              <a:latin typeface="Arial"/>
              <a:ea typeface="Times New Roman" panose="02020603050405020304" pitchFamily="18" charset="0"/>
              <a:cs typeface="Arial"/>
            </a:endParaRPr>
          </a:p>
          <a:p>
            <a:pPr marL="342900" indent="-342900" fontAlgn="base">
              <a:buSzPts val="1000"/>
              <a:buFont typeface="Symbol" pitchFamily="2" charset="2"/>
              <a:buChar char=""/>
              <a:tabLst>
                <a:tab pos="457200" algn="l"/>
              </a:tabLst>
            </a:pPr>
            <a:r>
              <a:rPr lang="en-US" sz="1700" dirty="0">
                <a:effectLst/>
                <a:latin typeface="Arial" panose="020B0604020202020204" pitchFamily="34" charset="0"/>
                <a:ea typeface="Times New Roman" panose="02020603050405020304" pitchFamily="18" charset="0"/>
                <a:cs typeface="Arial" panose="020B0604020202020204" pitchFamily="34" charset="0"/>
              </a:rPr>
              <a:t>Questions that will be asked during </a:t>
            </a:r>
            <a:r>
              <a:rPr lang="en-US" sz="1700" dirty="0">
                <a:solidFill>
                  <a:srgbClr val="FF0000"/>
                </a:solidFill>
                <a:effectLst/>
                <a:latin typeface="Arial" panose="020B0604020202020204" pitchFamily="34" charset="0"/>
                <a:ea typeface="Times New Roman" panose="02020603050405020304" pitchFamily="18" charset="0"/>
                <a:cs typeface="Arial" panose="020B0604020202020204" pitchFamily="34" charset="0"/>
              </a:rPr>
              <a:t>the appointment</a:t>
            </a:r>
            <a:r>
              <a:rPr lang="en-US" sz="1700" dirty="0">
                <a:effectLst/>
                <a:latin typeface="Arial" panose="020B0604020202020204" pitchFamily="34" charset="0"/>
                <a:ea typeface="Times New Roman" panose="02020603050405020304" pitchFamily="18" charset="0"/>
                <a:cs typeface="Arial" panose="020B0604020202020204" pitchFamily="34" charset="0"/>
              </a:rPr>
              <a:t>: if someone has</a:t>
            </a:r>
            <a:r>
              <a:rPr lang="en-US" sz="1700" dirty="0">
                <a:solidFill>
                  <a:srgbClr val="0000FF"/>
                </a:solidFill>
                <a:latin typeface="Arial" panose="020B0604020202020204" pitchFamily="34" charset="0"/>
                <a:ea typeface="Times New Roman" panose="02020603050405020304" pitchFamily="18" charset="0"/>
                <a:cs typeface="Arial" panose="020B0604020202020204" pitchFamily="34" charset="0"/>
              </a:rPr>
              <a:t> </a:t>
            </a:r>
            <a:r>
              <a:rPr lang="en-US" sz="1700" dirty="0">
                <a:solidFill>
                  <a:srgbClr val="0000FF"/>
                </a:solidFill>
                <a:effectLst/>
                <a:latin typeface="Arial" panose="020B0604020202020204" pitchFamily="34" charset="0"/>
                <a:ea typeface="Times New Roman" panose="02020603050405020304" pitchFamily="18" charset="0"/>
                <a:cs typeface="Arial" panose="020B0604020202020204" pitchFamily="34" charset="0"/>
                <a:hlinkClick r:id="rId2"/>
              </a:rPr>
              <a:t>breast implants</a:t>
            </a:r>
            <a:r>
              <a:rPr lang="en-US" sz="1700" dirty="0">
                <a:effectLst/>
                <a:latin typeface="Arial" panose="020B0604020202020204" pitchFamily="34" charset="0"/>
                <a:ea typeface="Times New Roman" panose="02020603050405020304" pitchFamily="18" charset="0"/>
                <a:cs typeface="Arial" panose="020B0604020202020204" pitchFamily="34" charset="0"/>
              </a:rPr>
              <a:t>, or if they have any current breast symptoms. </a:t>
            </a:r>
            <a:endParaRPr lang="en-GB" sz="1700" dirty="0">
              <a:effectLst/>
              <a:latin typeface="Arial" panose="020B0604020202020204" pitchFamily="34" charset="0"/>
              <a:ea typeface="Times New Roman" panose="02020603050405020304" pitchFamily="18" charset="0"/>
              <a:cs typeface="Arial" panose="020B0604020202020204" pitchFamily="34" charset="0"/>
            </a:endParaRPr>
          </a:p>
          <a:p>
            <a:pPr marL="342900" indent="-342900" fontAlgn="base">
              <a:buSzPts val="1000"/>
              <a:buFont typeface="Symbol" pitchFamily="2" charset="2"/>
              <a:buChar char=""/>
              <a:tabLst>
                <a:tab pos="457200" algn="l"/>
              </a:tabLst>
            </a:pPr>
            <a:r>
              <a:rPr lang="en-US" sz="1700" dirty="0">
                <a:effectLst/>
                <a:latin typeface="Arial"/>
                <a:ea typeface="Times New Roman" panose="02020603050405020304" pitchFamily="18" charset="0"/>
                <a:cs typeface="Arial"/>
              </a:rPr>
              <a:t>Generally, it is advisable someone attends alone, unless they have someone they need, for example, for translation support. It may be that a </a:t>
            </a:r>
            <a:r>
              <a:rPr lang="en-US" sz="1700" dirty="0">
                <a:latin typeface="Arial"/>
                <a:ea typeface="Times New Roman" panose="02020603050405020304" pitchFamily="18" charset="0"/>
                <a:cs typeface="Arial"/>
              </a:rPr>
              <a:t>support person can</a:t>
            </a:r>
            <a:r>
              <a:rPr lang="en-US" sz="1700" dirty="0">
                <a:effectLst/>
                <a:latin typeface="Arial"/>
                <a:ea typeface="Times New Roman" panose="02020603050405020304" pitchFamily="18" charset="0"/>
                <a:cs typeface="Arial"/>
              </a:rPr>
              <a:t> wait in the waiting room at our static sites. On our mobile units space is limited so we may not be able to accommodate your</a:t>
            </a:r>
            <a:r>
              <a:rPr lang="en-US" sz="1700" dirty="0">
                <a:latin typeface="Arial"/>
                <a:ea typeface="Times New Roman" panose="02020603050405020304" pitchFamily="18" charset="0"/>
                <a:cs typeface="Arial"/>
              </a:rPr>
              <a:t> support person on</a:t>
            </a:r>
            <a:r>
              <a:rPr lang="en-US" sz="1700" dirty="0">
                <a:effectLst/>
                <a:latin typeface="Arial"/>
                <a:ea typeface="Times New Roman" panose="02020603050405020304" pitchFamily="18" charset="0"/>
                <a:cs typeface="Arial"/>
              </a:rPr>
              <a:t> the van.</a:t>
            </a:r>
            <a:endParaRPr lang="en-GB" sz="1700" dirty="0">
              <a:latin typeface="Arial"/>
              <a:ea typeface="Times New Roman" panose="02020603050405020304" pitchFamily="18" charset="0"/>
              <a:cs typeface="Arial"/>
            </a:endParaRPr>
          </a:p>
          <a:p>
            <a:pPr marL="342900" indent="-342900" fontAlgn="base">
              <a:buSzPts val="1000"/>
              <a:buFont typeface="Symbol" pitchFamily="2" charset="2"/>
              <a:buChar char=""/>
              <a:tabLst>
                <a:tab pos="457200" algn="l"/>
              </a:tabLst>
            </a:pPr>
            <a:r>
              <a:rPr lang="en-US" sz="1700" dirty="0">
                <a:effectLst/>
                <a:latin typeface="Arial"/>
                <a:ea typeface="Times New Roman" panose="02020603050405020304" pitchFamily="18" charset="0"/>
                <a:cs typeface="Arial"/>
              </a:rPr>
              <a:t>We can’t look after children or dependents during screening in the waiting room. They cannot come into the X-Ray room.</a:t>
            </a:r>
            <a:endParaRPr lang="en-GB" sz="1700" dirty="0">
              <a:effectLst/>
              <a:latin typeface="Arial"/>
              <a:ea typeface="Times New Roman" panose="02020603050405020304" pitchFamily="18" charset="0"/>
              <a:cs typeface="Arial"/>
            </a:endParaRPr>
          </a:p>
        </p:txBody>
      </p:sp>
      <p:sp>
        <p:nvSpPr>
          <p:cNvPr id="6" name="TextBox 5">
            <a:extLst>
              <a:ext uri="{FF2B5EF4-FFF2-40B4-BE49-F238E27FC236}">
                <a16:creationId xmlns:a16="http://schemas.microsoft.com/office/drawing/2014/main" id="{BA70FD03-781F-45EB-2912-7982693A2F8F}"/>
              </a:ext>
            </a:extLst>
          </p:cNvPr>
          <p:cNvSpPr txBox="1"/>
          <p:nvPr/>
        </p:nvSpPr>
        <p:spPr>
          <a:xfrm>
            <a:off x="7176206" y="6013550"/>
            <a:ext cx="4754165" cy="646331"/>
          </a:xfrm>
          <a:prstGeom prst="rect">
            <a:avLst/>
          </a:prstGeom>
          <a:noFill/>
        </p:spPr>
        <p:txBody>
          <a:bodyPr wrap="square" rtlCol="0">
            <a:spAutoFit/>
          </a:bodyPr>
          <a:lstStyle/>
          <a:p>
            <a:r>
              <a:rPr lang="en-US">
                <a:latin typeface="Arial" panose="020B0604020202020204" pitchFamily="34" charset="0"/>
                <a:cs typeface="Arial" panose="020B0604020202020204" pitchFamily="34" charset="0"/>
              </a:rPr>
              <a:t>Source: NHS breast screening: helping you decide </a:t>
            </a:r>
            <a:r>
              <a:rPr lang="en-US">
                <a:latin typeface="Arial" panose="020B0604020202020204" pitchFamily="34" charset="0"/>
                <a:cs typeface="Arial" panose="020B0604020202020204" pitchFamily="34" charset="0"/>
                <a:hlinkClick r:id="rId3"/>
              </a:rPr>
              <a:t>leaflet</a:t>
            </a:r>
            <a:endParaRPr lang="en-US">
              <a:latin typeface="Arial" panose="020B0604020202020204" pitchFamily="34" charset="0"/>
              <a:cs typeface="Arial" panose="020B0604020202020204" pitchFamily="34" charset="0"/>
            </a:endParaRPr>
          </a:p>
        </p:txBody>
      </p:sp>
      <p:pic>
        <p:nvPicPr>
          <p:cNvPr id="7" name="Picture 6">
            <a:extLst>
              <a:ext uri="{FF2B5EF4-FFF2-40B4-BE49-F238E27FC236}">
                <a16:creationId xmlns:a16="http://schemas.microsoft.com/office/drawing/2014/main" id="{3947FCDF-6033-2E2A-4C7E-D3659108F57C}"/>
              </a:ext>
              <a:ext uri="{C183D7F6-B498-43B3-948B-1728B52AA6E4}">
                <adec:decorative xmlns:adec="http://schemas.microsoft.com/office/drawing/2017/decorative" val="0"/>
              </a:ext>
            </a:extLst>
          </p:cNvPr>
          <p:cNvPicPr>
            <a:picLocks noChangeAspect="1"/>
          </p:cNvPicPr>
          <p:nvPr/>
        </p:nvPicPr>
        <p:blipFill>
          <a:blip r:embed="rId4"/>
          <a:stretch>
            <a:fillRect/>
          </a:stretch>
        </p:blipFill>
        <p:spPr>
          <a:xfrm>
            <a:off x="7759245" y="868680"/>
            <a:ext cx="4432755" cy="4905690"/>
          </a:xfrm>
          <a:prstGeom prst="rect">
            <a:avLst/>
          </a:prstGeom>
        </p:spPr>
      </p:pic>
      <p:sp>
        <p:nvSpPr>
          <p:cNvPr id="4" name="Slide Number Placeholder 3">
            <a:extLst>
              <a:ext uri="{FF2B5EF4-FFF2-40B4-BE49-F238E27FC236}">
                <a16:creationId xmlns:a16="http://schemas.microsoft.com/office/drawing/2014/main" id="{65E7FB58-7074-CCB5-2467-B222AADF26D7}"/>
              </a:ext>
            </a:extLst>
          </p:cNvPr>
          <p:cNvSpPr>
            <a:spLocks noGrp="1"/>
          </p:cNvSpPr>
          <p:nvPr>
            <p:ph type="sldNum" sz="quarter" idx="12"/>
          </p:nvPr>
        </p:nvSpPr>
        <p:spPr/>
        <p:txBody>
          <a:bodyPr/>
          <a:lstStyle/>
          <a:p>
            <a:fld id="{600EE44C-5A6C-D646-BB28-ACCE754D818D}" type="slidenum">
              <a:rPr lang="en-US" smtClean="0">
                <a:latin typeface="Arial" panose="020B0604020202020204" pitchFamily="34" charset="0"/>
                <a:cs typeface="Arial" panose="020B0604020202020204" pitchFamily="34" charset="0"/>
              </a:rPr>
              <a:t>12</a:t>
            </a:fld>
            <a:endParaRPr lang="en-US">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20007983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4" name="Slide Background">
            <a:extLst>
              <a:ext uri="{FF2B5EF4-FFF2-40B4-BE49-F238E27FC236}">
                <a16:creationId xmlns:a16="http://schemas.microsoft.com/office/drawing/2014/main" id="{9F7D5CDA-D291-4307-BF55-1381FED2963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5" name="Picture 4" descr="Calendar on table">
            <a:extLst>
              <a:ext uri="{FF2B5EF4-FFF2-40B4-BE49-F238E27FC236}">
                <a16:creationId xmlns:a16="http://schemas.microsoft.com/office/drawing/2014/main" id="{3BDDE408-7931-0346-C112-8684965DC1B6}"/>
              </a:ext>
            </a:extLst>
          </p:cNvPr>
          <p:cNvPicPr>
            <a:picLocks noChangeAspect="1"/>
          </p:cNvPicPr>
          <p:nvPr/>
        </p:nvPicPr>
        <p:blipFill rotWithShape="1">
          <a:blip r:embed="rId2"/>
          <a:srcRect l="3284" r="37451" b="-1"/>
          <a:stretch/>
        </p:blipFill>
        <p:spPr>
          <a:xfrm>
            <a:off x="7536466" y="1614488"/>
            <a:ext cx="4655532" cy="5243512"/>
          </a:xfrm>
          <a:prstGeom prst="rect">
            <a:avLst/>
          </a:prstGeom>
        </p:spPr>
      </p:pic>
      <p:sp useBgFill="1">
        <p:nvSpPr>
          <p:cNvPr id="16" name="Rectangle 10">
            <a:extLst>
              <a:ext uri="{FF2B5EF4-FFF2-40B4-BE49-F238E27FC236}">
                <a16:creationId xmlns:a16="http://schemas.microsoft.com/office/drawing/2014/main" id="{59B296B9-C5A5-4E4F-9B60-C907B5F1466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6103025" cy="6858000"/>
          </a:xfrm>
          <a:prstGeom prst="rect">
            <a:avLst/>
          </a:prstGeom>
          <a:ln>
            <a:noFill/>
          </a:ln>
          <a:effectLst>
            <a:outerShdw blurRad="889000" dist="406400" dir="21540000" sx="90000" sy="90000" algn="t" rotWithShape="0">
              <a:srgbClr val="000000">
                <a:alpha val="2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3" name="Rectangle 12">
            <a:extLst>
              <a:ext uri="{FF2B5EF4-FFF2-40B4-BE49-F238E27FC236}">
                <a16:creationId xmlns:a16="http://schemas.microsoft.com/office/drawing/2014/main" id="{D0300FD3-5AF1-6305-15FA-9078072672E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6103025" cy="2285995"/>
          </a:xfrm>
          <a:prstGeom prst="rect">
            <a:avLst/>
          </a:prstGeom>
          <a:ln>
            <a:noFill/>
          </a:ln>
          <a:effectLst>
            <a:outerShdw blurRad="254000" dist="127000" dir="5460000" sx="92000" sy="92000" algn="t" rotWithShape="0">
              <a:srgbClr val="000000">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98F3351D-EF05-89BB-98A3-7DB3F5188F14}"/>
              </a:ext>
            </a:extLst>
          </p:cNvPr>
          <p:cNvSpPr>
            <a:spLocks noGrp="1"/>
          </p:cNvSpPr>
          <p:nvPr>
            <p:ph type="title"/>
          </p:nvPr>
        </p:nvSpPr>
        <p:spPr>
          <a:xfrm>
            <a:off x="82296" y="0"/>
            <a:ext cx="4778387" cy="1043757"/>
          </a:xfrm>
        </p:spPr>
        <p:txBody>
          <a:bodyPr anchor="ctr">
            <a:normAutofit/>
          </a:bodyPr>
          <a:lstStyle/>
          <a:p>
            <a:r>
              <a:rPr lang="en-US" dirty="0">
                <a:latin typeface="Arial"/>
                <a:cs typeface="Arial"/>
              </a:rPr>
              <a:t>8. Results</a:t>
            </a:r>
          </a:p>
        </p:txBody>
      </p:sp>
      <p:sp>
        <p:nvSpPr>
          <p:cNvPr id="3" name="Content Placeholder 2">
            <a:extLst>
              <a:ext uri="{FF2B5EF4-FFF2-40B4-BE49-F238E27FC236}">
                <a16:creationId xmlns:a16="http://schemas.microsoft.com/office/drawing/2014/main" id="{A82DC2A7-7707-642F-7F6E-BF77B9C0455B}"/>
              </a:ext>
            </a:extLst>
          </p:cNvPr>
          <p:cNvSpPr>
            <a:spLocks noGrp="1"/>
          </p:cNvSpPr>
          <p:nvPr>
            <p:ph idx="1"/>
          </p:nvPr>
        </p:nvSpPr>
        <p:spPr>
          <a:xfrm>
            <a:off x="-7025" y="931482"/>
            <a:ext cx="6103025" cy="5926518"/>
          </a:xfrm>
        </p:spPr>
        <p:txBody>
          <a:bodyPr anchor="ctr">
            <a:normAutofit lnSpcReduction="10000"/>
          </a:bodyPr>
          <a:lstStyle/>
          <a:p>
            <a:pPr marL="342900" lvl="0" indent="-342900">
              <a:buSzPts val="1000"/>
              <a:buFont typeface="Symbol" pitchFamily="2" charset="2"/>
              <a:buChar char=""/>
              <a:tabLst>
                <a:tab pos="457200" algn="l"/>
              </a:tabLst>
            </a:pPr>
            <a:r>
              <a:rPr lang="en-US" sz="1700" dirty="0">
                <a:effectLst/>
                <a:latin typeface="Arial" panose="020B0604020202020204" pitchFamily="34" charset="0"/>
                <a:ea typeface="Times New Roman" panose="02020603050405020304" pitchFamily="18" charset="0"/>
                <a:cs typeface="Arial" panose="020B0604020202020204" pitchFamily="34" charset="0"/>
              </a:rPr>
              <a:t>Results will be sent to the client usually within two weeks of a screening appointment </a:t>
            </a:r>
            <a:endParaRPr lang="en-GB" sz="1700" dirty="0">
              <a:effectLst/>
              <a:latin typeface="Arial" panose="020B0604020202020204" pitchFamily="34" charset="0"/>
              <a:ea typeface="Times New Roman" panose="02020603050405020304" pitchFamily="18" charset="0"/>
              <a:cs typeface="Arial" panose="020B0604020202020204" pitchFamily="34" charset="0"/>
            </a:endParaRPr>
          </a:p>
          <a:p>
            <a:pPr marL="342900" lvl="0" indent="-342900">
              <a:buSzPts val="1000"/>
              <a:buFont typeface="Symbol" pitchFamily="2" charset="2"/>
              <a:buChar char=""/>
              <a:tabLst>
                <a:tab pos="457200" algn="l"/>
              </a:tabLst>
            </a:pPr>
            <a:r>
              <a:rPr lang="en-US" sz="1700" dirty="0">
                <a:effectLst/>
                <a:latin typeface="Arial" panose="020B0604020202020204" pitchFamily="34" charset="0"/>
                <a:ea typeface="Times New Roman" panose="02020603050405020304" pitchFamily="18" charset="0"/>
                <a:cs typeface="Arial" panose="020B0604020202020204" pitchFamily="34" charset="0"/>
              </a:rPr>
              <a:t>If we need to invite someone back for further investigations, they will be sent an appointment letter within three weeks; they may also receive a phone call to confirm attendance the day before the scheduled appointment. Within the letter there is a number to call the breast care nurses at King’s if they have any questions.</a:t>
            </a:r>
            <a:endParaRPr lang="en-GB" sz="1700" dirty="0">
              <a:effectLst/>
              <a:latin typeface="Arial" panose="020B0604020202020204" pitchFamily="34" charset="0"/>
              <a:ea typeface="Times New Roman" panose="02020603050405020304" pitchFamily="18" charset="0"/>
              <a:cs typeface="Arial" panose="020B0604020202020204" pitchFamily="34" charset="0"/>
            </a:endParaRPr>
          </a:p>
          <a:p>
            <a:pPr marL="342900" lvl="0" indent="-342900">
              <a:buSzPts val="1000"/>
              <a:buFont typeface="Symbol" pitchFamily="2" charset="2"/>
              <a:buChar char=""/>
              <a:tabLst>
                <a:tab pos="457200" algn="l"/>
              </a:tabLst>
            </a:pPr>
            <a:r>
              <a:rPr lang="en-US" sz="1700" dirty="0">
                <a:effectLst/>
                <a:latin typeface="Arial" panose="020B0604020202020204" pitchFamily="34" charset="0"/>
                <a:ea typeface="Times New Roman" panose="02020603050405020304" pitchFamily="18" charset="0"/>
                <a:cs typeface="Arial" panose="020B0604020202020204" pitchFamily="34" charset="0"/>
              </a:rPr>
              <a:t>If someone does get called back for further assessment, they will have a clinical examination, may have further mammograms, an ultrasound and possibly a biopsy. The majority of those who get called back for further assessment will not have cancer.</a:t>
            </a:r>
            <a:endParaRPr lang="en-GB" sz="1700" dirty="0">
              <a:effectLst/>
              <a:latin typeface="Arial" panose="020B0604020202020204" pitchFamily="34" charset="0"/>
              <a:ea typeface="Times New Roman" panose="02020603050405020304" pitchFamily="18" charset="0"/>
              <a:cs typeface="Arial" panose="020B0604020202020204" pitchFamily="34" charset="0"/>
            </a:endParaRPr>
          </a:p>
          <a:p>
            <a:pPr marL="342900" lvl="0" indent="-342900">
              <a:buSzPts val="1000"/>
              <a:buFont typeface="Symbol" pitchFamily="2" charset="2"/>
              <a:buChar char=""/>
              <a:tabLst>
                <a:tab pos="457200" algn="l"/>
              </a:tabLst>
            </a:pPr>
            <a:r>
              <a:rPr lang="en-US" sz="1700" dirty="0">
                <a:effectLst/>
                <a:latin typeface="Arial" panose="020B0604020202020204" pitchFamily="34" charset="0"/>
                <a:ea typeface="Times New Roman" panose="02020603050405020304" pitchFamily="18" charset="0"/>
                <a:cs typeface="Arial" panose="020B0604020202020204" pitchFamily="34" charset="0"/>
              </a:rPr>
              <a:t>Some people will be recalled because the initial mammogram that was taken was not adequate. In this instance they will usually be invited back to the original screening location to have these images repeated; known as a technical recall.</a:t>
            </a:r>
            <a:endParaRPr lang="en-GB" sz="1700" dirty="0">
              <a:effectLst/>
              <a:latin typeface="Arial" panose="020B0604020202020204" pitchFamily="34" charset="0"/>
              <a:ea typeface="Times New Roman" panose="02020603050405020304" pitchFamily="18" charset="0"/>
              <a:cs typeface="Arial" panose="020B0604020202020204" pitchFamily="34" charset="0"/>
            </a:endParaRPr>
          </a:p>
          <a:p>
            <a:pPr marL="342900" lvl="0" indent="-342900" fontAlgn="base">
              <a:buSzPts val="1000"/>
              <a:buFont typeface="Symbol" pitchFamily="2" charset="2"/>
              <a:buChar char=""/>
              <a:tabLst>
                <a:tab pos="457200" algn="l"/>
              </a:tabLst>
            </a:pPr>
            <a:r>
              <a:rPr lang="en-US" sz="1700" b="1" dirty="0">
                <a:effectLst/>
                <a:highlight>
                  <a:srgbClr val="FFFF00"/>
                </a:highlight>
                <a:latin typeface="Arial" panose="020B0604020202020204" pitchFamily="34" charset="0"/>
                <a:ea typeface="Times New Roman" panose="02020603050405020304" pitchFamily="18" charset="0"/>
                <a:cs typeface="Arial" panose="020B0604020202020204" pitchFamily="34" charset="0"/>
              </a:rPr>
              <a:t>REMEMBER</a:t>
            </a:r>
            <a:r>
              <a:rPr lang="en-US" sz="1700" dirty="0">
                <a:effectLst/>
                <a:highlight>
                  <a:srgbClr val="FFFF00"/>
                </a:highlight>
                <a:latin typeface="Arial" panose="020B0604020202020204" pitchFamily="34" charset="0"/>
                <a:ea typeface="Times New Roman" panose="02020603050405020304" pitchFamily="18" charset="0"/>
                <a:cs typeface="Arial" panose="020B0604020202020204" pitchFamily="34" charset="0"/>
              </a:rPr>
              <a:t>: If someone feel any changes in their breasts, even if they’ve been recently screened, </a:t>
            </a:r>
            <a:r>
              <a:rPr lang="en-US" sz="1700" b="1" dirty="0">
                <a:effectLst/>
                <a:highlight>
                  <a:srgbClr val="FFFF00"/>
                </a:highlight>
                <a:latin typeface="Arial" panose="020B0604020202020204" pitchFamily="34" charset="0"/>
                <a:ea typeface="Times New Roman" panose="02020603050405020304" pitchFamily="18" charset="0"/>
                <a:cs typeface="Arial" panose="020B0604020202020204" pitchFamily="34" charset="0"/>
              </a:rPr>
              <a:t>ALWAYS</a:t>
            </a:r>
            <a:r>
              <a:rPr lang="en-US" sz="1700" dirty="0">
                <a:effectLst/>
                <a:highlight>
                  <a:srgbClr val="FFFF00"/>
                </a:highlight>
                <a:latin typeface="Arial" panose="020B0604020202020204" pitchFamily="34" charset="0"/>
                <a:ea typeface="Times New Roman" panose="02020603050405020304" pitchFamily="18" charset="0"/>
                <a:cs typeface="Arial" panose="020B0604020202020204" pitchFamily="34" charset="0"/>
              </a:rPr>
              <a:t> see a GP </a:t>
            </a:r>
            <a:endParaRPr lang="en-GB" sz="1700" dirty="0">
              <a:effectLst/>
              <a:highlight>
                <a:srgbClr val="FFFF00"/>
              </a:highlight>
              <a:latin typeface="Arial" panose="020B0604020202020204" pitchFamily="34" charset="0"/>
              <a:ea typeface="Times New Roman" panose="02020603050405020304" pitchFamily="18" charset="0"/>
              <a:cs typeface="Arial" panose="020B0604020202020204" pitchFamily="34" charset="0"/>
            </a:endParaRPr>
          </a:p>
          <a:p>
            <a:pPr marL="342900" lvl="0" indent="-342900" fontAlgn="base">
              <a:buSzPts val="1000"/>
              <a:buFont typeface="Symbol" pitchFamily="2" charset="2"/>
              <a:buChar char=""/>
              <a:tabLst>
                <a:tab pos="457200" algn="l"/>
              </a:tabLst>
            </a:pPr>
            <a:r>
              <a:rPr lang="en-US" sz="1700" dirty="0">
                <a:latin typeface="Arial" panose="020B0604020202020204" pitchFamily="34" charset="0"/>
                <a:ea typeface="Times New Roman" panose="02020603050405020304" pitchFamily="18" charset="0"/>
                <a:cs typeface="Arial" panose="020B0604020202020204" pitchFamily="34" charset="0"/>
              </a:rPr>
              <a:t>They</a:t>
            </a:r>
            <a:r>
              <a:rPr lang="en-US" sz="1700" dirty="0">
                <a:effectLst/>
                <a:latin typeface="Arial" panose="020B0604020202020204" pitchFamily="34" charset="0"/>
                <a:ea typeface="Times New Roman" panose="02020603050405020304" pitchFamily="18" charset="0"/>
                <a:cs typeface="Arial" panose="020B0604020202020204" pitchFamily="34" charset="0"/>
              </a:rPr>
              <a:t> can call </a:t>
            </a:r>
            <a:r>
              <a:rPr lang="en-US" sz="1700" dirty="0">
                <a:effectLst/>
                <a:latin typeface="Arial" panose="020B0604020202020204" pitchFamily="34" charset="0"/>
                <a:ea typeface="Times New Roman" panose="02020603050405020304" pitchFamily="18" charset="0"/>
                <a:cs typeface="Arial" panose="020B0604020202020204" pitchFamily="34" charset="0"/>
                <a:hlinkClick r:id="rId3"/>
              </a:rPr>
              <a:t>Breast Cancer Now </a:t>
            </a:r>
            <a:r>
              <a:rPr lang="en-US" sz="1700" dirty="0">
                <a:effectLst/>
                <a:latin typeface="Arial" panose="020B0604020202020204" pitchFamily="34" charset="0"/>
                <a:ea typeface="Times New Roman" panose="02020603050405020304" pitchFamily="18" charset="0"/>
                <a:cs typeface="Arial" panose="020B0604020202020204" pitchFamily="34" charset="0"/>
              </a:rPr>
              <a:t>nurses helpline if you have any anxieties or worries in the meantime: 0808 800 6000 </a:t>
            </a:r>
            <a:endParaRPr lang="en-US" sz="1100" dirty="0"/>
          </a:p>
        </p:txBody>
      </p:sp>
      <p:sp>
        <p:nvSpPr>
          <p:cNvPr id="4" name="Slide Number Placeholder 3">
            <a:extLst>
              <a:ext uri="{FF2B5EF4-FFF2-40B4-BE49-F238E27FC236}">
                <a16:creationId xmlns:a16="http://schemas.microsoft.com/office/drawing/2014/main" id="{F074867E-EAFF-A3B6-A26E-88A0C9D4AD0E}"/>
              </a:ext>
            </a:extLst>
          </p:cNvPr>
          <p:cNvSpPr>
            <a:spLocks noGrp="1"/>
          </p:cNvSpPr>
          <p:nvPr>
            <p:ph type="sldNum" sz="quarter" idx="12"/>
          </p:nvPr>
        </p:nvSpPr>
        <p:spPr/>
        <p:txBody>
          <a:bodyPr/>
          <a:lstStyle/>
          <a:p>
            <a:fld id="{600EE44C-5A6C-D646-BB28-ACCE754D818D}" type="slidenum">
              <a:rPr lang="en-US" smtClean="0">
                <a:latin typeface="Arial" panose="020B0604020202020204" pitchFamily="34" charset="0"/>
                <a:cs typeface="Arial" panose="020B0604020202020204" pitchFamily="34" charset="0"/>
              </a:rPr>
              <a:t>13</a:t>
            </a:fld>
            <a:endParaRPr lang="en-US">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53021009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100EDD19-6802-4EC3-95CE-CFFAB042CF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63148820-A62B-6E54-096B-E44B6B6FCCB1}"/>
              </a:ext>
            </a:extLst>
          </p:cNvPr>
          <p:cNvSpPr>
            <a:spLocks noGrp="1"/>
          </p:cNvSpPr>
          <p:nvPr>
            <p:ph type="title"/>
          </p:nvPr>
        </p:nvSpPr>
        <p:spPr>
          <a:xfrm>
            <a:off x="5080" y="80645"/>
            <a:ext cx="10515600" cy="1325563"/>
          </a:xfrm>
        </p:spPr>
        <p:txBody>
          <a:bodyPr>
            <a:normAutofit/>
          </a:bodyPr>
          <a:lstStyle/>
          <a:p>
            <a:r>
              <a:rPr lang="en-US" dirty="0">
                <a:latin typeface="Arial"/>
                <a:cs typeface="Arial"/>
              </a:rPr>
              <a:t>9. Breast Aware Health Promotion</a:t>
            </a:r>
          </a:p>
        </p:txBody>
      </p:sp>
      <p:sp>
        <p:nvSpPr>
          <p:cNvPr id="11" name="sketch line">
            <a:extLst>
              <a:ext uri="{FF2B5EF4-FFF2-40B4-BE49-F238E27FC236}">
                <a16:creationId xmlns:a16="http://schemas.microsoft.com/office/drawing/2014/main" id="{DB17E863-922E-4C26-BD64-E8FD41D286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69036" y="1677373"/>
            <a:ext cx="10853928" cy="18288"/>
          </a:xfrm>
          <a:custGeom>
            <a:avLst/>
            <a:gdLst>
              <a:gd name="connsiteX0" fmla="*/ 0 w 10853928"/>
              <a:gd name="connsiteY0" fmla="*/ 0 h 18288"/>
              <a:gd name="connsiteX1" fmla="*/ 461292 w 10853928"/>
              <a:gd name="connsiteY1" fmla="*/ 0 h 18288"/>
              <a:gd name="connsiteX2" fmla="*/ 1139662 w 10853928"/>
              <a:gd name="connsiteY2" fmla="*/ 0 h 18288"/>
              <a:gd name="connsiteX3" fmla="*/ 1926572 w 10853928"/>
              <a:gd name="connsiteY3" fmla="*/ 0 h 18288"/>
              <a:gd name="connsiteX4" fmla="*/ 2279325 w 10853928"/>
              <a:gd name="connsiteY4" fmla="*/ 0 h 18288"/>
              <a:gd name="connsiteX5" fmla="*/ 2632078 w 10853928"/>
              <a:gd name="connsiteY5" fmla="*/ 0 h 18288"/>
              <a:gd name="connsiteX6" fmla="*/ 3527527 w 10853928"/>
              <a:gd name="connsiteY6" fmla="*/ 0 h 18288"/>
              <a:gd name="connsiteX7" fmla="*/ 4205897 w 10853928"/>
              <a:gd name="connsiteY7" fmla="*/ 0 h 18288"/>
              <a:gd name="connsiteX8" fmla="*/ 4558650 w 10853928"/>
              <a:gd name="connsiteY8" fmla="*/ 0 h 18288"/>
              <a:gd name="connsiteX9" fmla="*/ 5237020 w 10853928"/>
              <a:gd name="connsiteY9" fmla="*/ 0 h 18288"/>
              <a:gd name="connsiteX10" fmla="*/ 6132469 w 10853928"/>
              <a:gd name="connsiteY10" fmla="*/ 0 h 18288"/>
              <a:gd name="connsiteX11" fmla="*/ 6702301 w 10853928"/>
              <a:gd name="connsiteY11" fmla="*/ 0 h 18288"/>
              <a:gd name="connsiteX12" fmla="*/ 7272132 w 10853928"/>
              <a:gd name="connsiteY12" fmla="*/ 0 h 18288"/>
              <a:gd name="connsiteX13" fmla="*/ 7950502 w 10853928"/>
              <a:gd name="connsiteY13" fmla="*/ 0 h 18288"/>
              <a:gd name="connsiteX14" fmla="*/ 8737412 w 10853928"/>
              <a:gd name="connsiteY14" fmla="*/ 0 h 18288"/>
              <a:gd name="connsiteX15" fmla="*/ 9524322 w 10853928"/>
              <a:gd name="connsiteY15" fmla="*/ 0 h 18288"/>
              <a:gd name="connsiteX16" fmla="*/ 10853928 w 10853928"/>
              <a:gd name="connsiteY16" fmla="*/ 0 h 18288"/>
              <a:gd name="connsiteX17" fmla="*/ 10853928 w 10853928"/>
              <a:gd name="connsiteY17" fmla="*/ 18288 h 18288"/>
              <a:gd name="connsiteX18" fmla="*/ 10392636 w 10853928"/>
              <a:gd name="connsiteY18" fmla="*/ 18288 h 18288"/>
              <a:gd name="connsiteX19" fmla="*/ 9497187 w 10853928"/>
              <a:gd name="connsiteY19" fmla="*/ 18288 h 18288"/>
              <a:gd name="connsiteX20" fmla="*/ 8818817 w 10853928"/>
              <a:gd name="connsiteY20" fmla="*/ 18288 h 18288"/>
              <a:gd name="connsiteX21" fmla="*/ 8466064 w 10853928"/>
              <a:gd name="connsiteY21" fmla="*/ 18288 h 18288"/>
              <a:gd name="connsiteX22" fmla="*/ 7787693 w 10853928"/>
              <a:gd name="connsiteY22" fmla="*/ 18288 h 18288"/>
              <a:gd name="connsiteX23" fmla="*/ 7217862 w 10853928"/>
              <a:gd name="connsiteY23" fmla="*/ 18288 h 18288"/>
              <a:gd name="connsiteX24" fmla="*/ 6648031 w 10853928"/>
              <a:gd name="connsiteY24" fmla="*/ 18288 h 18288"/>
              <a:gd name="connsiteX25" fmla="*/ 6078200 w 10853928"/>
              <a:gd name="connsiteY25" fmla="*/ 18288 h 18288"/>
              <a:gd name="connsiteX26" fmla="*/ 5508368 w 10853928"/>
              <a:gd name="connsiteY26" fmla="*/ 18288 h 18288"/>
              <a:gd name="connsiteX27" fmla="*/ 4721459 w 10853928"/>
              <a:gd name="connsiteY27" fmla="*/ 18288 h 18288"/>
              <a:gd name="connsiteX28" fmla="*/ 4043088 w 10853928"/>
              <a:gd name="connsiteY28" fmla="*/ 18288 h 18288"/>
              <a:gd name="connsiteX29" fmla="*/ 3690336 w 10853928"/>
              <a:gd name="connsiteY29" fmla="*/ 18288 h 18288"/>
              <a:gd name="connsiteX30" fmla="*/ 3120504 w 10853928"/>
              <a:gd name="connsiteY30" fmla="*/ 18288 h 18288"/>
              <a:gd name="connsiteX31" fmla="*/ 2333595 w 10853928"/>
              <a:gd name="connsiteY31" fmla="*/ 18288 h 18288"/>
              <a:gd name="connsiteX32" fmla="*/ 1872303 w 10853928"/>
              <a:gd name="connsiteY32" fmla="*/ 18288 h 18288"/>
              <a:gd name="connsiteX33" fmla="*/ 976854 w 10853928"/>
              <a:gd name="connsiteY33" fmla="*/ 18288 h 18288"/>
              <a:gd name="connsiteX34" fmla="*/ 0 w 10853928"/>
              <a:gd name="connsiteY34" fmla="*/ 18288 h 18288"/>
              <a:gd name="connsiteX35" fmla="*/ 0 w 10853928"/>
              <a:gd name="connsiteY35"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0853928" h="18288" fill="none" extrusionOk="0">
                <a:moveTo>
                  <a:pt x="0" y="0"/>
                </a:moveTo>
                <a:cubicBezTo>
                  <a:pt x="146993" y="-19076"/>
                  <a:pt x="347684" y="-4790"/>
                  <a:pt x="461292" y="0"/>
                </a:cubicBezTo>
                <a:cubicBezTo>
                  <a:pt x="574900" y="4790"/>
                  <a:pt x="808367" y="19821"/>
                  <a:pt x="1139662" y="0"/>
                </a:cubicBezTo>
                <a:cubicBezTo>
                  <a:pt x="1470957" y="-19821"/>
                  <a:pt x="1627405" y="5721"/>
                  <a:pt x="1926572" y="0"/>
                </a:cubicBezTo>
                <a:cubicBezTo>
                  <a:pt x="2225739" y="-5721"/>
                  <a:pt x="2137730" y="-3235"/>
                  <a:pt x="2279325" y="0"/>
                </a:cubicBezTo>
                <a:cubicBezTo>
                  <a:pt x="2420920" y="3235"/>
                  <a:pt x="2456518" y="9685"/>
                  <a:pt x="2632078" y="0"/>
                </a:cubicBezTo>
                <a:cubicBezTo>
                  <a:pt x="2807638" y="-9685"/>
                  <a:pt x="3211516" y="-43007"/>
                  <a:pt x="3527527" y="0"/>
                </a:cubicBezTo>
                <a:cubicBezTo>
                  <a:pt x="3843538" y="43007"/>
                  <a:pt x="4058833" y="22042"/>
                  <a:pt x="4205897" y="0"/>
                </a:cubicBezTo>
                <a:cubicBezTo>
                  <a:pt x="4352961" y="-22042"/>
                  <a:pt x="4474805" y="-11846"/>
                  <a:pt x="4558650" y="0"/>
                </a:cubicBezTo>
                <a:cubicBezTo>
                  <a:pt x="4642495" y="11846"/>
                  <a:pt x="5041928" y="-6069"/>
                  <a:pt x="5237020" y="0"/>
                </a:cubicBezTo>
                <a:cubicBezTo>
                  <a:pt x="5432112" y="6069"/>
                  <a:pt x="5943266" y="-17479"/>
                  <a:pt x="6132469" y="0"/>
                </a:cubicBezTo>
                <a:cubicBezTo>
                  <a:pt x="6321672" y="17479"/>
                  <a:pt x="6483872" y="26234"/>
                  <a:pt x="6702301" y="0"/>
                </a:cubicBezTo>
                <a:cubicBezTo>
                  <a:pt x="6920730" y="-26234"/>
                  <a:pt x="6991194" y="-15156"/>
                  <a:pt x="7272132" y="0"/>
                </a:cubicBezTo>
                <a:cubicBezTo>
                  <a:pt x="7553070" y="15156"/>
                  <a:pt x="7684444" y="-32961"/>
                  <a:pt x="7950502" y="0"/>
                </a:cubicBezTo>
                <a:cubicBezTo>
                  <a:pt x="8216560" y="32961"/>
                  <a:pt x="8493290" y="-10491"/>
                  <a:pt x="8737412" y="0"/>
                </a:cubicBezTo>
                <a:cubicBezTo>
                  <a:pt x="8981534" y="10491"/>
                  <a:pt x="9191586" y="-13899"/>
                  <a:pt x="9524322" y="0"/>
                </a:cubicBezTo>
                <a:cubicBezTo>
                  <a:pt x="9857058" y="13899"/>
                  <a:pt x="10297509" y="7485"/>
                  <a:pt x="10853928" y="0"/>
                </a:cubicBezTo>
                <a:cubicBezTo>
                  <a:pt x="10854574" y="4451"/>
                  <a:pt x="10854418" y="9226"/>
                  <a:pt x="10853928" y="18288"/>
                </a:cubicBezTo>
                <a:cubicBezTo>
                  <a:pt x="10691638" y="28522"/>
                  <a:pt x="10574319" y="29578"/>
                  <a:pt x="10392636" y="18288"/>
                </a:cubicBezTo>
                <a:cubicBezTo>
                  <a:pt x="10210953" y="6998"/>
                  <a:pt x="9836277" y="-16742"/>
                  <a:pt x="9497187" y="18288"/>
                </a:cubicBezTo>
                <a:cubicBezTo>
                  <a:pt x="9158097" y="53318"/>
                  <a:pt x="9119479" y="30714"/>
                  <a:pt x="8818817" y="18288"/>
                </a:cubicBezTo>
                <a:cubicBezTo>
                  <a:pt x="8518155" y="5863"/>
                  <a:pt x="8640037" y="6483"/>
                  <a:pt x="8466064" y="18288"/>
                </a:cubicBezTo>
                <a:cubicBezTo>
                  <a:pt x="8292091" y="30093"/>
                  <a:pt x="7997656" y="18914"/>
                  <a:pt x="7787693" y="18288"/>
                </a:cubicBezTo>
                <a:cubicBezTo>
                  <a:pt x="7577730" y="17662"/>
                  <a:pt x="7412468" y="21416"/>
                  <a:pt x="7217862" y="18288"/>
                </a:cubicBezTo>
                <a:cubicBezTo>
                  <a:pt x="7023256" y="15160"/>
                  <a:pt x="6898018" y="14824"/>
                  <a:pt x="6648031" y="18288"/>
                </a:cubicBezTo>
                <a:cubicBezTo>
                  <a:pt x="6398044" y="21752"/>
                  <a:pt x="6254402" y="38625"/>
                  <a:pt x="6078200" y="18288"/>
                </a:cubicBezTo>
                <a:cubicBezTo>
                  <a:pt x="5901998" y="-2049"/>
                  <a:pt x="5622886" y="3213"/>
                  <a:pt x="5508368" y="18288"/>
                </a:cubicBezTo>
                <a:cubicBezTo>
                  <a:pt x="5393850" y="33363"/>
                  <a:pt x="5036260" y="26830"/>
                  <a:pt x="4721459" y="18288"/>
                </a:cubicBezTo>
                <a:cubicBezTo>
                  <a:pt x="4406658" y="9746"/>
                  <a:pt x="4239221" y="41551"/>
                  <a:pt x="4043088" y="18288"/>
                </a:cubicBezTo>
                <a:cubicBezTo>
                  <a:pt x="3846955" y="-4975"/>
                  <a:pt x="3818802" y="34658"/>
                  <a:pt x="3690336" y="18288"/>
                </a:cubicBezTo>
                <a:cubicBezTo>
                  <a:pt x="3561870" y="1918"/>
                  <a:pt x="3265491" y="42194"/>
                  <a:pt x="3120504" y="18288"/>
                </a:cubicBezTo>
                <a:cubicBezTo>
                  <a:pt x="2975517" y="-5618"/>
                  <a:pt x="2720254" y="36673"/>
                  <a:pt x="2333595" y="18288"/>
                </a:cubicBezTo>
                <a:cubicBezTo>
                  <a:pt x="1946936" y="-97"/>
                  <a:pt x="2097241" y="5776"/>
                  <a:pt x="1872303" y="18288"/>
                </a:cubicBezTo>
                <a:cubicBezTo>
                  <a:pt x="1647365" y="30800"/>
                  <a:pt x="1282708" y="45380"/>
                  <a:pt x="976854" y="18288"/>
                </a:cubicBezTo>
                <a:cubicBezTo>
                  <a:pt x="671000" y="-8804"/>
                  <a:pt x="408401" y="-12775"/>
                  <a:pt x="0" y="18288"/>
                </a:cubicBezTo>
                <a:cubicBezTo>
                  <a:pt x="-213" y="9468"/>
                  <a:pt x="187" y="4459"/>
                  <a:pt x="0" y="0"/>
                </a:cubicBezTo>
                <a:close/>
              </a:path>
              <a:path w="10853928" h="18288" stroke="0" extrusionOk="0">
                <a:moveTo>
                  <a:pt x="0" y="0"/>
                </a:moveTo>
                <a:cubicBezTo>
                  <a:pt x="267322" y="15284"/>
                  <a:pt x="415388" y="-21048"/>
                  <a:pt x="569831" y="0"/>
                </a:cubicBezTo>
                <a:cubicBezTo>
                  <a:pt x="724274" y="21048"/>
                  <a:pt x="769333" y="-2353"/>
                  <a:pt x="922584" y="0"/>
                </a:cubicBezTo>
                <a:cubicBezTo>
                  <a:pt x="1075835" y="2353"/>
                  <a:pt x="1399490" y="-145"/>
                  <a:pt x="1818033" y="0"/>
                </a:cubicBezTo>
                <a:cubicBezTo>
                  <a:pt x="2236576" y="145"/>
                  <a:pt x="2145330" y="5482"/>
                  <a:pt x="2387864" y="0"/>
                </a:cubicBezTo>
                <a:cubicBezTo>
                  <a:pt x="2630398" y="-5482"/>
                  <a:pt x="2793207" y="18487"/>
                  <a:pt x="2957695" y="0"/>
                </a:cubicBezTo>
                <a:cubicBezTo>
                  <a:pt x="3122183" y="-18487"/>
                  <a:pt x="3579141" y="19003"/>
                  <a:pt x="3853144" y="0"/>
                </a:cubicBezTo>
                <a:cubicBezTo>
                  <a:pt x="4127147" y="-19003"/>
                  <a:pt x="4209857" y="12211"/>
                  <a:pt x="4314436" y="0"/>
                </a:cubicBezTo>
                <a:cubicBezTo>
                  <a:pt x="4419015" y="-12211"/>
                  <a:pt x="4762459" y="-17220"/>
                  <a:pt x="5209885" y="0"/>
                </a:cubicBezTo>
                <a:cubicBezTo>
                  <a:pt x="5657311" y="17220"/>
                  <a:pt x="5692663" y="-3290"/>
                  <a:pt x="6105335" y="0"/>
                </a:cubicBezTo>
                <a:cubicBezTo>
                  <a:pt x="6518007" y="3290"/>
                  <a:pt x="6455516" y="-5124"/>
                  <a:pt x="6783705" y="0"/>
                </a:cubicBezTo>
                <a:cubicBezTo>
                  <a:pt x="7111894" y="5124"/>
                  <a:pt x="7441941" y="-17829"/>
                  <a:pt x="7679154" y="0"/>
                </a:cubicBezTo>
                <a:cubicBezTo>
                  <a:pt x="7916367" y="17829"/>
                  <a:pt x="8102967" y="-24363"/>
                  <a:pt x="8248985" y="0"/>
                </a:cubicBezTo>
                <a:cubicBezTo>
                  <a:pt x="8395003" y="24363"/>
                  <a:pt x="8552393" y="25505"/>
                  <a:pt x="8818817" y="0"/>
                </a:cubicBezTo>
                <a:cubicBezTo>
                  <a:pt x="9085241" y="-25505"/>
                  <a:pt x="9411308" y="38000"/>
                  <a:pt x="9605726" y="0"/>
                </a:cubicBezTo>
                <a:cubicBezTo>
                  <a:pt x="9800144" y="-38000"/>
                  <a:pt x="10006468" y="-25741"/>
                  <a:pt x="10175558" y="0"/>
                </a:cubicBezTo>
                <a:cubicBezTo>
                  <a:pt x="10344648" y="25741"/>
                  <a:pt x="10696282" y="695"/>
                  <a:pt x="10853928" y="0"/>
                </a:cubicBezTo>
                <a:cubicBezTo>
                  <a:pt x="10853521" y="8690"/>
                  <a:pt x="10853774" y="14141"/>
                  <a:pt x="10853928" y="18288"/>
                </a:cubicBezTo>
                <a:cubicBezTo>
                  <a:pt x="10608124" y="24255"/>
                  <a:pt x="10343415" y="22307"/>
                  <a:pt x="10067018" y="18288"/>
                </a:cubicBezTo>
                <a:cubicBezTo>
                  <a:pt x="9790621" y="14270"/>
                  <a:pt x="9843266" y="3564"/>
                  <a:pt x="9714266" y="18288"/>
                </a:cubicBezTo>
                <a:cubicBezTo>
                  <a:pt x="9585266" y="33012"/>
                  <a:pt x="9379484" y="1875"/>
                  <a:pt x="9252974" y="18288"/>
                </a:cubicBezTo>
                <a:cubicBezTo>
                  <a:pt x="9126464" y="34701"/>
                  <a:pt x="8580678" y="-4904"/>
                  <a:pt x="8357525" y="18288"/>
                </a:cubicBezTo>
                <a:cubicBezTo>
                  <a:pt x="8134372" y="41480"/>
                  <a:pt x="7903199" y="26458"/>
                  <a:pt x="7679154" y="18288"/>
                </a:cubicBezTo>
                <a:cubicBezTo>
                  <a:pt x="7455109" y="10118"/>
                  <a:pt x="7435944" y="27109"/>
                  <a:pt x="7217862" y="18288"/>
                </a:cubicBezTo>
                <a:cubicBezTo>
                  <a:pt x="6999780" y="9467"/>
                  <a:pt x="6680409" y="18985"/>
                  <a:pt x="6539492" y="18288"/>
                </a:cubicBezTo>
                <a:cubicBezTo>
                  <a:pt x="6398575" y="17592"/>
                  <a:pt x="6312077" y="33018"/>
                  <a:pt x="6186739" y="18288"/>
                </a:cubicBezTo>
                <a:cubicBezTo>
                  <a:pt x="6061401" y="3558"/>
                  <a:pt x="5947033" y="12075"/>
                  <a:pt x="5833986" y="18288"/>
                </a:cubicBezTo>
                <a:cubicBezTo>
                  <a:pt x="5720939" y="24501"/>
                  <a:pt x="5482226" y="8586"/>
                  <a:pt x="5155616" y="18288"/>
                </a:cubicBezTo>
                <a:cubicBezTo>
                  <a:pt x="4829006" y="27991"/>
                  <a:pt x="4841274" y="29316"/>
                  <a:pt x="4694324" y="18288"/>
                </a:cubicBezTo>
                <a:cubicBezTo>
                  <a:pt x="4547374" y="7260"/>
                  <a:pt x="4077675" y="7013"/>
                  <a:pt x="3907414" y="18288"/>
                </a:cubicBezTo>
                <a:cubicBezTo>
                  <a:pt x="3737153" y="29564"/>
                  <a:pt x="3538393" y="21630"/>
                  <a:pt x="3446122" y="18288"/>
                </a:cubicBezTo>
                <a:cubicBezTo>
                  <a:pt x="3353851" y="14946"/>
                  <a:pt x="2990320" y="-8091"/>
                  <a:pt x="2659212" y="18288"/>
                </a:cubicBezTo>
                <a:cubicBezTo>
                  <a:pt x="2328104" y="44667"/>
                  <a:pt x="2427653" y="9607"/>
                  <a:pt x="2306460" y="18288"/>
                </a:cubicBezTo>
                <a:cubicBezTo>
                  <a:pt x="2185267" y="26969"/>
                  <a:pt x="1719763" y="3717"/>
                  <a:pt x="1519550" y="18288"/>
                </a:cubicBezTo>
                <a:cubicBezTo>
                  <a:pt x="1319337" y="32860"/>
                  <a:pt x="1167371" y="17040"/>
                  <a:pt x="1058258" y="18288"/>
                </a:cubicBezTo>
                <a:cubicBezTo>
                  <a:pt x="949145" y="19536"/>
                  <a:pt x="780234" y="31447"/>
                  <a:pt x="705505" y="18288"/>
                </a:cubicBezTo>
                <a:cubicBezTo>
                  <a:pt x="630776" y="5129"/>
                  <a:pt x="215796" y="30056"/>
                  <a:pt x="0" y="18288"/>
                </a:cubicBezTo>
                <a:cubicBezTo>
                  <a:pt x="-53" y="11301"/>
                  <a:pt x="-649" y="7756"/>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33D5BF0E-28C0-D58F-FFE1-EF47C084B59B}"/>
              </a:ext>
            </a:extLst>
          </p:cNvPr>
          <p:cNvSpPr>
            <a:spLocks noGrp="1"/>
          </p:cNvSpPr>
          <p:nvPr>
            <p:ph idx="1"/>
          </p:nvPr>
        </p:nvSpPr>
        <p:spPr>
          <a:xfrm>
            <a:off x="12192" y="1254570"/>
            <a:ext cx="12181840" cy="4851400"/>
          </a:xfrm>
          <a:solidFill>
            <a:schemeClr val="bg1"/>
          </a:solidFill>
        </p:spPr>
        <p:txBody>
          <a:bodyPr vert="horz" lIns="91440" tIns="45720" rIns="91440" bIns="45720" rtlCol="0" anchor="t">
            <a:noAutofit/>
          </a:bodyPr>
          <a:lstStyle/>
          <a:p>
            <a:pPr marL="342900" indent="-342900" fontAlgn="base">
              <a:buSzPts val="1000"/>
              <a:buFont typeface="Symbol" pitchFamily="2" charset="2"/>
              <a:buChar char=""/>
              <a:tabLst>
                <a:tab pos="457200" algn="l"/>
              </a:tabLst>
            </a:pPr>
            <a:r>
              <a:rPr lang="en-US" sz="1800" dirty="0">
                <a:effectLst/>
                <a:latin typeface="Arial"/>
                <a:ea typeface="Times New Roman" panose="02020603050405020304" pitchFamily="18" charset="0"/>
                <a:cs typeface="Arial"/>
              </a:rPr>
              <a:t>Whether people choose to attend breast screening or not it is still important to be breast aware and regularly check the breasts </a:t>
            </a:r>
            <a:r>
              <a:rPr lang="en-US" sz="1800" dirty="0">
                <a:effectLst/>
                <a:highlight>
                  <a:srgbClr val="FFFF00"/>
                </a:highlight>
                <a:latin typeface="Arial"/>
                <a:ea typeface="Times New Roman" panose="02020603050405020304" pitchFamily="18" charset="0"/>
                <a:cs typeface="Arial"/>
              </a:rPr>
              <a:t>(ideally monthly!) – this is also something that those under screening ages should do.</a:t>
            </a:r>
            <a:r>
              <a:rPr lang="en-US" sz="1800" dirty="0">
                <a:highlight>
                  <a:srgbClr val="FFFF00"/>
                </a:highlight>
                <a:latin typeface="Arial"/>
                <a:ea typeface="Times New Roman" panose="02020603050405020304" pitchFamily="18" charset="0"/>
                <a:cs typeface="Arial"/>
              </a:rPr>
              <a:t> </a:t>
            </a:r>
            <a:endParaRPr lang="en-GB" sz="1800" dirty="0">
              <a:effectLst/>
              <a:highlight>
                <a:srgbClr val="FFFF00"/>
              </a:highlight>
              <a:latin typeface="Arial" panose="020B0604020202020204" pitchFamily="34" charset="0"/>
              <a:ea typeface="Times New Roman" panose="02020603050405020304" pitchFamily="18" charset="0"/>
              <a:cs typeface="Arial" panose="020B0604020202020204" pitchFamily="34" charset="0"/>
            </a:endParaRPr>
          </a:p>
          <a:p>
            <a:pPr marL="342900" lvl="0" indent="-342900" fontAlgn="base">
              <a:buSzPts val="1000"/>
              <a:buFont typeface="Symbol" pitchFamily="2" charset="2"/>
              <a:buChar char=""/>
              <a:tabLst>
                <a:tab pos="457200" algn="l"/>
              </a:tabLst>
            </a:pPr>
            <a:r>
              <a:rPr lang="en-US" sz="1800" dirty="0">
                <a:effectLst/>
                <a:latin typeface="Arial"/>
                <a:ea typeface="Times New Roman" panose="02020603050405020304" pitchFamily="18" charset="0"/>
                <a:cs typeface="Arial"/>
              </a:rPr>
              <a:t>Key symptoms of breast cancer are: new lumps in the breasts and/or armpits, discharge from the nipples, change in size or shape of the breasts, puckering, dimpling or rash on the skin, inversion of the nipple: see the NHS website </a:t>
            </a:r>
            <a:r>
              <a:rPr lang="en-US" sz="1800" u="sng" dirty="0">
                <a:effectLst/>
                <a:latin typeface="Arial"/>
                <a:ea typeface="Times New Roman" panose="02020603050405020304" pitchFamily="18" charset="0"/>
                <a:cs typeface="Arial"/>
                <a:hlinkClick r:id="rId2"/>
              </a:rPr>
              <a:t>for the comprehensive list</a:t>
            </a:r>
            <a:endParaRPr lang="en-GB" sz="1800" dirty="0">
              <a:effectLst/>
              <a:latin typeface="Arial"/>
              <a:ea typeface="Times New Roman" panose="02020603050405020304" pitchFamily="18" charset="0"/>
              <a:cs typeface="Arial"/>
            </a:endParaRPr>
          </a:p>
          <a:p>
            <a:pPr marL="342900" lvl="0" indent="-342900" fontAlgn="base">
              <a:buSzPts val="1000"/>
              <a:buFont typeface="Symbol" pitchFamily="2" charset="2"/>
              <a:buChar char=""/>
              <a:tabLst>
                <a:tab pos="457200" algn="l"/>
              </a:tabLst>
            </a:pPr>
            <a:r>
              <a:rPr lang="en-US" sz="1800" dirty="0">
                <a:effectLst/>
                <a:latin typeface="Arial"/>
                <a:ea typeface="Times New Roman" panose="02020603050405020304" pitchFamily="18" charset="0"/>
                <a:cs typeface="Arial"/>
              </a:rPr>
              <a:t>We like to use the acronym </a:t>
            </a:r>
            <a:r>
              <a:rPr lang="en-US" sz="1800" dirty="0">
                <a:effectLst/>
                <a:latin typeface="Arial"/>
                <a:ea typeface="Times New Roman" panose="02020603050405020304" pitchFamily="18" charset="0"/>
                <a:cs typeface="Arial"/>
                <a:hlinkClick r:id="rId3"/>
              </a:rPr>
              <a:t>T, L, C</a:t>
            </a:r>
            <a:r>
              <a:rPr lang="en-US" sz="1800" dirty="0">
                <a:effectLst/>
                <a:latin typeface="Arial"/>
                <a:ea typeface="Times New Roman" panose="02020603050405020304" pitchFamily="18" charset="0"/>
                <a:cs typeface="Arial"/>
              </a:rPr>
              <a:t>: </a:t>
            </a:r>
            <a:r>
              <a:rPr lang="en-US" sz="1800" b="1" dirty="0">
                <a:effectLst/>
                <a:latin typeface="Arial"/>
                <a:ea typeface="Times New Roman" panose="02020603050405020304" pitchFamily="18" charset="0"/>
                <a:cs typeface="Arial"/>
              </a:rPr>
              <a:t>touch </a:t>
            </a:r>
            <a:r>
              <a:rPr lang="en-US" sz="1800" dirty="0">
                <a:effectLst/>
                <a:latin typeface="Arial"/>
                <a:ea typeface="Times New Roman" panose="02020603050405020304" pitchFamily="18" charset="0"/>
                <a:cs typeface="Arial"/>
              </a:rPr>
              <a:t>your breasts/chest, </a:t>
            </a:r>
            <a:r>
              <a:rPr lang="en-US" sz="1800" b="1" dirty="0">
                <a:effectLst/>
                <a:latin typeface="Arial"/>
                <a:ea typeface="Times New Roman" panose="02020603050405020304" pitchFamily="18" charset="0"/>
                <a:cs typeface="Arial"/>
              </a:rPr>
              <a:t>look </a:t>
            </a:r>
            <a:r>
              <a:rPr lang="en-US" sz="1800" dirty="0">
                <a:effectLst/>
                <a:latin typeface="Arial"/>
                <a:ea typeface="Times New Roman" panose="02020603050405020304" pitchFamily="18" charset="0"/>
                <a:cs typeface="Arial"/>
              </a:rPr>
              <a:t>for changes, </a:t>
            </a:r>
            <a:r>
              <a:rPr lang="en-US" sz="1800" b="1" dirty="0">
                <a:effectLst/>
                <a:latin typeface="Arial"/>
                <a:ea typeface="Times New Roman" panose="02020603050405020304" pitchFamily="18" charset="0"/>
                <a:cs typeface="Arial"/>
              </a:rPr>
              <a:t>check </a:t>
            </a:r>
            <a:r>
              <a:rPr lang="en-US" sz="1800" dirty="0">
                <a:effectLst/>
                <a:latin typeface="Arial"/>
                <a:ea typeface="Times New Roman" panose="02020603050405020304" pitchFamily="18" charset="0"/>
                <a:cs typeface="Arial"/>
              </a:rPr>
              <a:t>with a GP </a:t>
            </a:r>
            <a:endParaRPr lang="en-US" sz="1800" dirty="0">
              <a:latin typeface="Arial"/>
              <a:ea typeface="Times New Roman" panose="02020603050405020304" pitchFamily="18" charset="0"/>
              <a:cs typeface="Arial"/>
            </a:endParaRPr>
          </a:p>
          <a:p>
            <a:pPr marL="342900" lvl="0" indent="-342900" fontAlgn="base">
              <a:buSzPts val="1000"/>
              <a:buFont typeface="Symbol" pitchFamily="2" charset="2"/>
              <a:buChar char=""/>
              <a:tabLst>
                <a:tab pos="457200" algn="l"/>
              </a:tabLst>
            </a:pPr>
            <a:r>
              <a:rPr lang="en-GB" sz="1800" dirty="0">
                <a:effectLst/>
                <a:latin typeface="Arial"/>
                <a:ea typeface="Times New Roman" panose="02020603050405020304" pitchFamily="18" charset="0"/>
                <a:cs typeface="Arial"/>
              </a:rPr>
              <a:t>20% of cancers occur </a:t>
            </a:r>
            <a:r>
              <a:rPr lang="en-GB" sz="1800" dirty="0">
                <a:effectLst/>
                <a:latin typeface="Arial"/>
                <a:ea typeface="Times New Roman" panose="02020603050405020304" pitchFamily="18" charset="0"/>
                <a:cs typeface="Arial"/>
                <a:hlinkClick r:id="rId4">
                  <a:extLst>
                    <a:ext uri="{A12FA001-AC4F-418D-AE19-62706E023703}">
                      <ahyp:hlinkClr xmlns:ahyp="http://schemas.microsoft.com/office/drawing/2018/hyperlinkcolor" val="tx"/>
                    </a:ext>
                  </a:extLst>
                </a:hlinkClick>
              </a:rPr>
              <a:t>in under 50s</a:t>
            </a:r>
            <a:r>
              <a:rPr lang="en-GB" sz="1800" dirty="0">
                <a:latin typeface="Arial"/>
                <a:ea typeface="Times New Roman" panose="02020603050405020304" pitchFamily="18" charset="0"/>
                <a:cs typeface="Arial"/>
              </a:rPr>
              <a:t>, with mounting evidence that </a:t>
            </a:r>
            <a:r>
              <a:rPr lang="en-GB" sz="1800" dirty="0">
                <a:latin typeface="Arial"/>
                <a:ea typeface="Times New Roman" panose="02020603050405020304" pitchFamily="18" charset="0"/>
                <a:cs typeface="Arial"/>
                <a:hlinkClick r:id="rId5">
                  <a:extLst>
                    <a:ext uri="{A12FA001-AC4F-418D-AE19-62706E023703}">
                      <ahyp:hlinkClr xmlns:ahyp="http://schemas.microsoft.com/office/drawing/2018/hyperlinkcolor" val="tx"/>
                    </a:ext>
                  </a:extLst>
                </a:hlinkClick>
              </a:rPr>
              <a:t>black women </a:t>
            </a:r>
            <a:r>
              <a:rPr lang="en-GB" sz="1800" dirty="0">
                <a:effectLst/>
                <a:latin typeface="Arial"/>
                <a:ea typeface="Times New Roman" panose="02020603050405020304" pitchFamily="18" charset="0"/>
                <a:cs typeface="Arial"/>
                <a:hlinkClick r:id="rId5">
                  <a:extLst>
                    <a:ext uri="{A12FA001-AC4F-418D-AE19-62706E023703}">
                      <ahyp:hlinkClr xmlns:ahyp="http://schemas.microsoft.com/office/drawing/2018/hyperlinkcolor" val="tx"/>
                    </a:ext>
                  </a:extLst>
                </a:hlinkClick>
              </a:rPr>
              <a:t>may experience higher rates </a:t>
            </a:r>
            <a:r>
              <a:rPr lang="en-GB" sz="1800" dirty="0">
                <a:effectLst/>
                <a:latin typeface="Arial"/>
                <a:ea typeface="Times New Roman" panose="02020603050405020304" pitchFamily="18" charset="0"/>
                <a:cs typeface="Arial"/>
              </a:rPr>
              <a:t>of more advanced cancers (stage 3 and </a:t>
            </a:r>
            <a:r>
              <a:rPr lang="en-GB" sz="1800" dirty="0">
                <a:latin typeface="Arial"/>
                <a:ea typeface="Times New Roman" panose="02020603050405020304" pitchFamily="18" charset="0"/>
                <a:cs typeface="Arial"/>
              </a:rPr>
              <a:t>4)</a:t>
            </a:r>
            <a:r>
              <a:rPr lang="en-GB" sz="1800" dirty="0">
                <a:effectLst/>
                <a:latin typeface="Arial"/>
                <a:ea typeface="Times New Roman" panose="02020603050405020304" pitchFamily="18" charset="0"/>
                <a:cs typeface="Arial"/>
              </a:rPr>
              <a:t> cancers. Charities such as </a:t>
            </a:r>
            <a:r>
              <a:rPr lang="en-GB" sz="1800" dirty="0">
                <a:effectLst/>
                <a:latin typeface="Arial"/>
                <a:ea typeface="Times New Roman" panose="02020603050405020304" pitchFamily="18" charset="0"/>
                <a:cs typeface="Arial"/>
                <a:hlinkClick r:id="rId6">
                  <a:extLst>
                    <a:ext uri="{A12FA001-AC4F-418D-AE19-62706E023703}">
                      <ahyp:hlinkClr xmlns:ahyp="http://schemas.microsoft.com/office/drawing/2018/hyperlinkcolor" val="tx"/>
                    </a:ext>
                  </a:extLst>
                </a:hlinkClick>
              </a:rPr>
              <a:t>Black Women Rising</a:t>
            </a:r>
            <a:r>
              <a:rPr lang="en-GB" sz="1800" dirty="0">
                <a:effectLst/>
                <a:latin typeface="Arial"/>
                <a:ea typeface="Times New Roman" panose="02020603050405020304" pitchFamily="18" charset="0"/>
                <a:cs typeface="Arial"/>
              </a:rPr>
              <a:t> have conducted important research </a:t>
            </a:r>
            <a:r>
              <a:rPr lang="en-GB" sz="1800" dirty="0">
                <a:effectLst/>
                <a:latin typeface="Arial"/>
                <a:ea typeface="Times New Roman" panose="02020603050405020304" pitchFamily="18" charset="0"/>
                <a:cs typeface="Arial"/>
                <a:hlinkClick r:id="rId7">
                  <a:extLst>
                    <a:ext uri="{A12FA001-AC4F-418D-AE19-62706E023703}">
                      <ahyp:hlinkClr xmlns:ahyp="http://schemas.microsoft.com/office/drawing/2018/hyperlinkcolor" val="tx"/>
                    </a:ext>
                  </a:extLst>
                </a:hlinkClick>
              </a:rPr>
              <a:t>on these inequalities</a:t>
            </a:r>
            <a:endParaRPr lang="en-GB" sz="1800" dirty="0">
              <a:effectLst/>
              <a:latin typeface="Arial"/>
              <a:ea typeface="Times New Roman" panose="02020603050405020304" pitchFamily="18" charset="0"/>
              <a:cs typeface="Arial"/>
            </a:endParaRPr>
          </a:p>
          <a:p>
            <a:pPr marL="342900" indent="-342900">
              <a:buSzPts val="1000"/>
              <a:buFont typeface="Symbol,Sans-Serif" pitchFamily="2" charset="2"/>
              <a:buChar char=""/>
            </a:pPr>
            <a:r>
              <a:rPr lang="en-US" sz="1800" dirty="0">
                <a:latin typeface="Arial"/>
                <a:cs typeface="Arial"/>
              </a:rPr>
              <a:t>Share appropriate information, such as this guide for </a:t>
            </a:r>
            <a:r>
              <a:rPr lang="en-US" sz="1800" dirty="0">
                <a:latin typeface="Arial"/>
                <a:cs typeface="Arial"/>
                <a:hlinkClick r:id="rId8"/>
              </a:rPr>
              <a:t>those with learning disabilities on how to check your breasts</a:t>
            </a:r>
            <a:endParaRPr lang="en-GB" sz="1800" dirty="0">
              <a:latin typeface="Arial"/>
              <a:cs typeface="Arial"/>
            </a:endParaRPr>
          </a:p>
          <a:p>
            <a:pPr marL="342900" indent="-342900">
              <a:buSzPts val="1000"/>
              <a:buFont typeface="Symbol,Sans-Serif" pitchFamily="2" charset="2"/>
              <a:buChar char=""/>
            </a:pPr>
            <a:r>
              <a:rPr lang="en-US" sz="1800" dirty="0">
                <a:latin typeface="Arial"/>
                <a:cs typeface="Arial"/>
              </a:rPr>
              <a:t>Reduce </a:t>
            </a:r>
            <a:r>
              <a:rPr lang="en-US" sz="1800" dirty="0">
                <a:latin typeface="Arial"/>
                <a:cs typeface="Arial"/>
                <a:hlinkClick r:id="rId9"/>
              </a:rPr>
              <a:t>primary risk factors</a:t>
            </a:r>
            <a:r>
              <a:rPr lang="en-US" sz="1800" dirty="0">
                <a:latin typeface="Arial"/>
                <a:cs typeface="Arial"/>
              </a:rPr>
              <a:t> for breast cancer </a:t>
            </a:r>
            <a:r>
              <a:rPr lang="en-US" sz="1800" dirty="0">
                <a:latin typeface="Arial"/>
                <a:cs typeface="Arial"/>
                <a:hlinkClick r:id="rId10"/>
              </a:rPr>
              <a:t>by limiting alcohol consumption</a:t>
            </a:r>
            <a:r>
              <a:rPr lang="en-US" sz="1800" u="sng" dirty="0">
                <a:latin typeface="Arial"/>
                <a:cs typeface="Arial"/>
              </a:rPr>
              <a:t> </a:t>
            </a:r>
            <a:r>
              <a:rPr lang="en-US" sz="1800" dirty="0">
                <a:latin typeface="Arial"/>
                <a:cs typeface="Arial"/>
              </a:rPr>
              <a:t>under 14 units, aiming for a healthy weight, quitting smoking, eating a </a:t>
            </a:r>
            <a:r>
              <a:rPr lang="en-US" sz="1800" dirty="0">
                <a:latin typeface="Arial"/>
                <a:cs typeface="Arial"/>
                <a:hlinkClick r:id="rId11"/>
              </a:rPr>
              <a:t>balanced diet</a:t>
            </a:r>
            <a:r>
              <a:rPr lang="en-US" sz="1800" dirty="0">
                <a:latin typeface="Arial"/>
                <a:cs typeface="Arial"/>
              </a:rPr>
              <a:t>, and staying active. See here the </a:t>
            </a:r>
            <a:r>
              <a:rPr lang="en-US" sz="1800" dirty="0">
                <a:latin typeface="Arial"/>
                <a:cs typeface="Arial"/>
                <a:hlinkClick r:id="rId12"/>
              </a:rPr>
              <a:t>NHS Better Health</a:t>
            </a:r>
            <a:r>
              <a:rPr lang="en-US" sz="1800" dirty="0">
                <a:latin typeface="Arial"/>
                <a:cs typeface="Arial"/>
              </a:rPr>
              <a:t> app for tips and resources</a:t>
            </a:r>
          </a:p>
          <a:p>
            <a:pPr marL="342900" indent="-342900">
              <a:buSzPts val="1000"/>
              <a:buFont typeface="Symbol,Sans-Serif" pitchFamily="2" charset="2"/>
              <a:buChar char=""/>
            </a:pPr>
            <a:r>
              <a:rPr lang="en-US" sz="1800" dirty="0">
                <a:latin typeface="Arial"/>
                <a:ea typeface="Calibri" panose="020F0502020204030204"/>
                <a:cs typeface="Arial"/>
                <a:hlinkClick r:id="rId13"/>
              </a:rPr>
              <a:t>Breastfeeding</a:t>
            </a:r>
            <a:r>
              <a:rPr lang="en-US" sz="1800" dirty="0">
                <a:latin typeface="Arial"/>
                <a:ea typeface="Calibri" panose="020F0502020204030204"/>
                <a:cs typeface="Arial"/>
              </a:rPr>
              <a:t> can also reduce someone’s risk of getting breast cancer </a:t>
            </a:r>
          </a:p>
          <a:p>
            <a:pPr marL="342900" indent="-342900">
              <a:buSzPts val="1000"/>
              <a:buFont typeface="Symbol,Sans-Serif" pitchFamily="2" charset="2"/>
              <a:buChar char=""/>
            </a:pPr>
            <a:r>
              <a:rPr lang="en-GB" sz="1800" dirty="0">
                <a:latin typeface="Arial"/>
                <a:ea typeface="Calibri" panose="020F0502020204030204"/>
                <a:cs typeface="Arial"/>
              </a:rPr>
              <a:t>Hormonal medication carries some risk: see information on </a:t>
            </a:r>
            <a:r>
              <a:rPr lang="en-GB" sz="1800" dirty="0">
                <a:latin typeface="Arial"/>
                <a:ea typeface="Calibri" panose="020F0502020204030204"/>
                <a:cs typeface="Arial"/>
                <a:hlinkClick r:id="rId14"/>
              </a:rPr>
              <a:t>HRT</a:t>
            </a:r>
            <a:r>
              <a:rPr lang="en-GB" sz="1800" dirty="0">
                <a:latin typeface="Arial"/>
                <a:ea typeface="Calibri" panose="020F0502020204030204"/>
                <a:cs typeface="Arial"/>
              </a:rPr>
              <a:t> or any earlier use of</a:t>
            </a:r>
            <a:r>
              <a:rPr lang="en-GB" sz="1800" dirty="0">
                <a:latin typeface="Arial"/>
                <a:ea typeface="Calibri" panose="020F0502020204030204"/>
                <a:cs typeface="Arial"/>
                <a:hlinkClick r:id="rId15"/>
              </a:rPr>
              <a:t> contraception </a:t>
            </a:r>
            <a:endParaRPr lang="en-GB" sz="1800" dirty="0">
              <a:latin typeface="Arial"/>
              <a:ea typeface="Calibri" panose="020F0502020204030204"/>
              <a:cs typeface="Arial"/>
            </a:endParaRPr>
          </a:p>
          <a:p>
            <a:pPr marL="342900" indent="-342900">
              <a:buSzPts val="1000"/>
              <a:buFont typeface="Symbol,Sans-Serif" pitchFamily="2" charset="2"/>
              <a:buChar char=""/>
            </a:pPr>
            <a:r>
              <a:rPr lang="en-US" sz="1800" dirty="0">
                <a:latin typeface="Arial"/>
                <a:ea typeface="Calibri" panose="020F0502020204030204"/>
                <a:cs typeface="Arial"/>
              </a:rPr>
              <a:t>However, there are some factors that influence someone developing cancer that can’t be changed. These include increasing age, genetics, breast density, having started their period at an early age, later menopause, etc. </a:t>
            </a:r>
            <a:endParaRPr lang="en-US" sz="1800" dirty="0">
              <a:ea typeface="Calibri"/>
              <a:cs typeface="Calibri"/>
            </a:endParaRPr>
          </a:p>
          <a:p>
            <a:endParaRPr lang="en-US" sz="1200" dirty="0">
              <a:ea typeface="Calibri" panose="020F0502020204030204"/>
              <a:cs typeface="Calibri" panose="020F0502020204030204"/>
            </a:endParaRPr>
          </a:p>
        </p:txBody>
      </p:sp>
      <p:sp>
        <p:nvSpPr>
          <p:cNvPr id="4" name="Slide Number Placeholder 3">
            <a:extLst>
              <a:ext uri="{FF2B5EF4-FFF2-40B4-BE49-F238E27FC236}">
                <a16:creationId xmlns:a16="http://schemas.microsoft.com/office/drawing/2014/main" id="{D352BBA2-36A2-4223-39AE-4D5109CFDAEA}"/>
              </a:ext>
            </a:extLst>
          </p:cNvPr>
          <p:cNvSpPr>
            <a:spLocks noGrp="1"/>
          </p:cNvSpPr>
          <p:nvPr>
            <p:ph type="sldNum" sz="quarter" idx="12"/>
          </p:nvPr>
        </p:nvSpPr>
        <p:spPr>
          <a:xfrm>
            <a:off x="8610600" y="6356350"/>
            <a:ext cx="2743200" cy="365125"/>
          </a:xfrm>
        </p:spPr>
        <p:txBody>
          <a:bodyPr>
            <a:normAutofit/>
          </a:bodyPr>
          <a:lstStyle/>
          <a:p>
            <a:pPr>
              <a:spcAft>
                <a:spcPts val="600"/>
              </a:spcAft>
            </a:pPr>
            <a:fld id="{600EE44C-5A6C-D646-BB28-ACCE754D818D}" type="slidenum">
              <a:rPr lang="en-US" smtClean="0">
                <a:latin typeface="Arial" panose="020B0604020202020204" pitchFamily="34" charset="0"/>
                <a:cs typeface="Arial" panose="020B0604020202020204" pitchFamily="34" charset="0"/>
              </a:rPr>
              <a:pPr>
                <a:spcAft>
                  <a:spcPts val="600"/>
                </a:spcAft>
              </a:pPr>
              <a:t>14</a:t>
            </a:fld>
            <a:endParaRPr lang="en-US">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78778429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4" name="Rectangle 8">
            <a:extLst>
              <a:ext uri="{FF2B5EF4-FFF2-40B4-BE49-F238E27FC236}">
                <a16:creationId xmlns:a16="http://schemas.microsoft.com/office/drawing/2014/main" id="{907EF6B7-1338-4443-8C46-6A318D952D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0">
            <a:extLst>
              <a:ext uri="{FF2B5EF4-FFF2-40B4-BE49-F238E27FC236}">
                <a16:creationId xmlns:a16="http://schemas.microsoft.com/office/drawing/2014/main" id="{DAAE4CDD-124C-4DCF-9584-B6033B545D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167271" cy="6858000"/>
          </a:xfrm>
          <a:custGeom>
            <a:avLst/>
            <a:gdLst>
              <a:gd name="connsiteX0" fmla="*/ 0 w 4167271"/>
              <a:gd name="connsiteY0" fmla="*/ 0 h 6858000"/>
              <a:gd name="connsiteX1" fmla="*/ 2259550 w 4167271"/>
              <a:gd name="connsiteY1" fmla="*/ 0 h 6858000"/>
              <a:gd name="connsiteX2" fmla="*/ 2387803 w 4167271"/>
              <a:gd name="connsiteY2" fmla="*/ 82222 h 6858000"/>
              <a:gd name="connsiteX3" fmla="*/ 4167271 w 4167271"/>
              <a:gd name="connsiteY3" fmla="*/ 3429000 h 6858000"/>
              <a:gd name="connsiteX4" fmla="*/ 2387803 w 4167271"/>
              <a:gd name="connsiteY4" fmla="*/ 6775779 h 6858000"/>
              <a:gd name="connsiteX5" fmla="*/ 2259550 w 4167271"/>
              <a:gd name="connsiteY5" fmla="*/ 6858000 h 6858000"/>
              <a:gd name="connsiteX6" fmla="*/ 0 w 416727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67271" h="6858000">
                <a:moveTo>
                  <a:pt x="0" y="0"/>
                </a:moveTo>
                <a:lnTo>
                  <a:pt x="2259550" y="0"/>
                </a:lnTo>
                <a:lnTo>
                  <a:pt x="2387803" y="82222"/>
                </a:lnTo>
                <a:cubicBezTo>
                  <a:pt x="3461407" y="807534"/>
                  <a:pt x="4167271" y="2035835"/>
                  <a:pt x="4167271" y="3429000"/>
                </a:cubicBezTo>
                <a:cubicBezTo>
                  <a:pt x="4167271" y="4822165"/>
                  <a:pt x="3461407" y="6050467"/>
                  <a:pt x="2387803" y="6775779"/>
                </a:cubicBezTo>
                <a:lnTo>
                  <a:pt x="2259550" y="6858000"/>
                </a:lnTo>
                <a:lnTo>
                  <a:pt x="0" y="6858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1">
            <a:extLst>
              <a:ext uri="{FF2B5EF4-FFF2-40B4-BE49-F238E27FC236}">
                <a16:creationId xmlns:a16="http://schemas.microsoft.com/office/drawing/2014/main" id="{AE59DE44-0667-7150-AD91-5C2701BB4B79}"/>
              </a:ext>
            </a:extLst>
          </p:cNvPr>
          <p:cNvSpPr txBox="1">
            <a:spLocks noGrp="1"/>
          </p:cNvSpPr>
          <p:nvPr>
            <p:ph type="title"/>
          </p:nvPr>
        </p:nvSpPr>
        <p:spPr>
          <a:xfrm>
            <a:off x="686834" y="1153572"/>
            <a:ext cx="3200400" cy="4461163"/>
          </a:xfrm>
          <a:prstGeom prst="rect">
            <a:avLst/>
          </a:prstGeom>
        </p:spPr>
        <p:txBody>
          <a:bodyPr vert="horz" lIns="91440" tIns="45720" rIns="91440" bIns="45720" rtlCol="0">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dirty="0">
                <a:solidFill>
                  <a:srgbClr val="FFFFFF"/>
                </a:solidFill>
                <a:latin typeface="Arial"/>
                <a:cs typeface="Arial"/>
              </a:rPr>
              <a:t>10. Promoting screening</a:t>
            </a:r>
            <a:r>
              <a:rPr lang="en-US" dirty="0">
                <a:solidFill>
                  <a:srgbClr val="FFFFFF"/>
                </a:solidFill>
              </a:rPr>
              <a:t> </a:t>
            </a:r>
          </a:p>
        </p:txBody>
      </p:sp>
      <p:sp>
        <p:nvSpPr>
          <p:cNvPr id="13" name="Arc 12">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7550402" y="2455479"/>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FB967F4F-841C-E54B-149F-5CDFC17B6E0B}"/>
              </a:ext>
            </a:extLst>
          </p:cNvPr>
          <p:cNvSpPr>
            <a:spLocks noGrp="1"/>
          </p:cNvSpPr>
          <p:nvPr>
            <p:ph idx="1"/>
          </p:nvPr>
        </p:nvSpPr>
        <p:spPr>
          <a:xfrm>
            <a:off x="4167272" y="489427"/>
            <a:ext cx="7186528" cy="6368573"/>
          </a:xfrm>
        </p:spPr>
        <p:txBody>
          <a:bodyPr anchor="ctr">
            <a:normAutofit/>
          </a:bodyPr>
          <a:lstStyle/>
          <a:p>
            <a:pPr marL="342900" indent="-342900" fontAlgn="base">
              <a:buSzPts val="1000"/>
              <a:buFont typeface="Symbol" pitchFamily="2" charset="2"/>
              <a:buChar char=""/>
              <a:tabLst>
                <a:tab pos="457200" algn="l"/>
              </a:tabLst>
            </a:pPr>
            <a:r>
              <a:rPr lang="en-GB" sz="1800" dirty="0">
                <a:effectLst/>
                <a:latin typeface="Arial"/>
                <a:ea typeface="Times New Roman" panose="02020603050405020304" pitchFamily="18" charset="0"/>
                <a:cs typeface="Arial"/>
              </a:rPr>
              <a:t>Display </a:t>
            </a:r>
            <a:r>
              <a:rPr lang="en-GB" sz="1800" dirty="0">
                <a:latin typeface="Arial"/>
                <a:ea typeface="Times New Roman" panose="02020603050405020304" pitchFamily="18" charset="0"/>
                <a:cs typeface="Arial"/>
              </a:rPr>
              <a:t>our </a:t>
            </a:r>
            <a:r>
              <a:rPr lang="en-GB" sz="1800" dirty="0">
                <a:solidFill>
                  <a:srgbClr val="0070C0"/>
                </a:solidFill>
                <a:effectLst/>
                <a:latin typeface="Arial"/>
                <a:ea typeface="Times New Roman" panose="02020603050405020304" pitchFamily="18" charset="0"/>
                <a:cs typeface="Arial"/>
                <a:hlinkClick r:id="rId4">
                  <a:extLst>
                    <a:ext uri="{A12FA001-AC4F-418D-AE19-62706E023703}">
                      <ahyp:hlinkClr xmlns:ahyp="http://schemas.microsoft.com/office/drawing/2018/hyperlinkcolor" val="tx"/>
                    </a:ext>
                  </a:extLst>
                </a:hlinkClick>
              </a:rPr>
              <a:t>breast screening posters</a:t>
            </a:r>
            <a:endParaRPr lang="en-GB" sz="1800" dirty="0">
              <a:solidFill>
                <a:srgbClr val="0070C0"/>
              </a:solidFill>
              <a:effectLst/>
              <a:latin typeface="Arial"/>
              <a:ea typeface="Times New Roman" panose="02020603050405020304" pitchFamily="18" charset="0"/>
              <a:cs typeface="Arial"/>
            </a:endParaRPr>
          </a:p>
          <a:p>
            <a:pPr marL="342900" lvl="0" indent="-342900" fontAlgn="base">
              <a:buSzPts val="1000"/>
              <a:buFont typeface="Symbol" pitchFamily="2" charset="2"/>
              <a:buChar char=""/>
              <a:tabLst>
                <a:tab pos="457200" algn="l"/>
              </a:tabLst>
            </a:pPr>
            <a:r>
              <a:rPr lang="en-US" sz="1800" dirty="0">
                <a:effectLst/>
                <a:latin typeface="Arial"/>
                <a:ea typeface="Times New Roman" panose="02020603050405020304" pitchFamily="18" charset="0"/>
                <a:cs typeface="Arial"/>
              </a:rPr>
              <a:t>Encourage the local community to attend their breast screening appointment, rebook if the appointment is inconvenient or it’s been missed</a:t>
            </a:r>
            <a:endParaRPr lang="en-GB" sz="1800" dirty="0">
              <a:effectLst/>
              <a:latin typeface="Arial"/>
              <a:ea typeface="Times New Roman" panose="02020603050405020304" pitchFamily="18" charset="0"/>
              <a:cs typeface="Arial"/>
            </a:endParaRPr>
          </a:p>
          <a:p>
            <a:pPr marL="342900" lvl="0" indent="-342900" fontAlgn="base">
              <a:buSzPts val="1000"/>
              <a:buFont typeface="Symbol" pitchFamily="2" charset="2"/>
              <a:buChar char=""/>
              <a:tabLst>
                <a:tab pos="457200" algn="l"/>
              </a:tabLst>
            </a:pPr>
            <a:r>
              <a:rPr lang="en-US" sz="1800" dirty="0">
                <a:effectLst/>
                <a:latin typeface="Arial"/>
                <a:ea typeface="Times New Roman" panose="02020603050405020304" pitchFamily="18" charset="0"/>
                <a:cs typeface="Arial"/>
              </a:rPr>
              <a:t>We want to highlight key messaging on what to expect and around making an informed choice to attend breast screening</a:t>
            </a:r>
          </a:p>
          <a:p>
            <a:pPr marL="342900" lvl="0" indent="-342900" fontAlgn="base">
              <a:buSzPts val="1000"/>
              <a:buFont typeface="Symbol" pitchFamily="2" charset="2"/>
              <a:buChar char=""/>
              <a:tabLst>
                <a:tab pos="457200" algn="l"/>
              </a:tabLst>
            </a:pPr>
            <a:r>
              <a:rPr lang="en-US" sz="1800" dirty="0">
                <a:effectLst/>
                <a:latin typeface="Arial"/>
                <a:ea typeface="Times New Roman" panose="02020603050405020304" pitchFamily="18" charset="0"/>
                <a:cs typeface="Arial"/>
              </a:rPr>
              <a:t>Attend a formal breast screening training for your </a:t>
            </a:r>
            <a:r>
              <a:rPr lang="en-US" sz="1800" dirty="0" err="1">
                <a:effectLst/>
                <a:latin typeface="Arial"/>
                <a:ea typeface="Times New Roman" panose="02020603050405020304" pitchFamily="18" charset="0"/>
                <a:cs typeface="Arial"/>
              </a:rPr>
              <a:t>organisation</a:t>
            </a:r>
            <a:endParaRPr lang="en-GB" sz="1800" dirty="0">
              <a:effectLst/>
              <a:latin typeface="Arial"/>
              <a:ea typeface="Times New Roman" panose="02020603050405020304" pitchFamily="18" charset="0"/>
              <a:cs typeface="Arial"/>
            </a:endParaRPr>
          </a:p>
          <a:p>
            <a:pPr marL="342900" lvl="0" indent="-342900" fontAlgn="base">
              <a:buSzPts val="1000"/>
              <a:buFont typeface="Symbol" pitchFamily="2" charset="2"/>
              <a:buChar char=""/>
              <a:tabLst>
                <a:tab pos="457200" algn="l"/>
              </a:tabLst>
            </a:pPr>
            <a:r>
              <a:rPr lang="en-US" sz="1800" dirty="0">
                <a:effectLst/>
                <a:latin typeface="Arial"/>
                <a:ea typeface="Times New Roman" panose="02020603050405020304" pitchFamily="18" charset="0"/>
                <a:cs typeface="Arial"/>
              </a:rPr>
              <a:t>Share messaging about being Breast Aware  </a:t>
            </a:r>
            <a:endParaRPr lang="en-GB" sz="1800" dirty="0">
              <a:effectLst/>
              <a:latin typeface="Arial"/>
              <a:ea typeface="Times New Roman" panose="02020603050405020304" pitchFamily="18" charset="0"/>
              <a:cs typeface="Arial"/>
            </a:endParaRPr>
          </a:p>
          <a:p>
            <a:pPr marL="342900" lvl="0" indent="-342900" fontAlgn="base">
              <a:buSzPts val="1000"/>
              <a:buFont typeface="Symbol" pitchFamily="2" charset="2"/>
              <a:buChar char=""/>
              <a:tabLst>
                <a:tab pos="457200" algn="l"/>
              </a:tabLst>
            </a:pPr>
            <a:r>
              <a:rPr lang="en-US" sz="1800" dirty="0">
                <a:effectLst/>
                <a:latin typeface="Arial"/>
                <a:ea typeface="Times New Roman" panose="02020603050405020304" pitchFamily="18" charset="0"/>
                <a:cs typeface="Arial"/>
              </a:rPr>
              <a:t>Promote healthy lifestyles that can potentially prevent illness developing </a:t>
            </a:r>
          </a:p>
          <a:p>
            <a:pPr marL="342900" lvl="0" indent="-342900" fontAlgn="base">
              <a:buSzPts val="1000"/>
              <a:buFont typeface="Symbol" pitchFamily="2" charset="2"/>
              <a:buChar char=""/>
              <a:tabLst>
                <a:tab pos="457200" algn="l"/>
              </a:tabLst>
            </a:pPr>
            <a:r>
              <a:rPr lang="en-US" sz="1800" dirty="0">
                <a:effectLst/>
                <a:latin typeface="Arial"/>
                <a:ea typeface="Times New Roman" panose="02020603050405020304" pitchFamily="18" charset="0"/>
                <a:cs typeface="Arial"/>
              </a:rPr>
              <a:t>Sharing approved messaging from the </a:t>
            </a:r>
            <a:r>
              <a:rPr lang="en-US" sz="1800" dirty="0">
                <a:effectLst/>
                <a:latin typeface="Arial"/>
                <a:ea typeface="Times New Roman" panose="02020603050405020304" pitchFamily="18" charset="0"/>
                <a:cs typeface="Arial"/>
                <a:hlinkClick r:id="rId5"/>
              </a:rPr>
              <a:t>NHS comms toolkit </a:t>
            </a:r>
            <a:r>
              <a:rPr lang="en-US" sz="1800" dirty="0">
                <a:effectLst/>
                <a:latin typeface="Arial"/>
                <a:ea typeface="Times New Roman" panose="02020603050405020304" pitchFamily="18" charset="0"/>
                <a:cs typeface="Arial"/>
              </a:rPr>
              <a:t>on breast screening, making use of awareness dates/months on social media, such </a:t>
            </a:r>
            <a:r>
              <a:rPr lang="en-US" sz="1800" u="sng" dirty="0">
                <a:effectLst/>
                <a:latin typeface="Arial"/>
                <a:ea typeface="Times New Roman" panose="02020603050405020304" pitchFamily="18" charset="0"/>
                <a:cs typeface="Arial"/>
                <a:hlinkClick r:id="rId6"/>
              </a:rPr>
              <a:t>as on Facebook</a:t>
            </a:r>
            <a:endParaRPr lang="en-GB" sz="1800" u="sng" dirty="0">
              <a:latin typeface="Arial"/>
              <a:ea typeface="Times New Roman" panose="02020603050405020304" pitchFamily="18" charset="0"/>
              <a:cs typeface="Arial"/>
            </a:endParaRPr>
          </a:p>
          <a:p>
            <a:pPr marL="342900" lvl="0" indent="-342900" fontAlgn="base">
              <a:buSzPts val="1000"/>
              <a:buFont typeface="Symbol" pitchFamily="2" charset="2"/>
              <a:buChar char=""/>
              <a:tabLst>
                <a:tab pos="457200" algn="l"/>
              </a:tabLst>
            </a:pPr>
            <a:r>
              <a:rPr lang="en-US" sz="1800" dirty="0">
                <a:effectLst/>
                <a:latin typeface="Arial"/>
                <a:ea typeface="Times New Roman" panose="02020603050405020304" pitchFamily="18" charset="0"/>
                <a:cs typeface="Arial"/>
              </a:rPr>
              <a:t>Sharing the </a:t>
            </a:r>
            <a:r>
              <a:rPr lang="en-US" sz="1800" dirty="0">
                <a:effectLst/>
                <a:latin typeface="Arial"/>
                <a:ea typeface="Times New Roman" panose="02020603050405020304" pitchFamily="18" charset="0"/>
                <a:cs typeface="Arial"/>
                <a:hlinkClick r:id="rId7"/>
              </a:rPr>
              <a:t>glossary</a:t>
            </a:r>
            <a:r>
              <a:rPr lang="en-US" sz="1800" dirty="0">
                <a:effectLst/>
                <a:latin typeface="Arial"/>
                <a:ea typeface="Times New Roman" panose="02020603050405020304" pitchFamily="18" charset="0"/>
                <a:cs typeface="Arial"/>
              </a:rPr>
              <a:t> with your community and see here the languages the NHS has translated </a:t>
            </a:r>
            <a:r>
              <a:rPr lang="en-US" sz="1800" u="sng" dirty="0">
                <a:effectLst/>
                <a:latin typeface="Arial"/>
                <a:ea typeface="Times New Roman" panose="02020603050405020304" pitchFamily="18" charset="0"/>
                <a:cs typeface="Arial"/>
                <a:hlinkClick r:id="rId8"/>
              </a:rPr>
              <a:t>as a breast screening leaflet</a:t>
            </a:r>
            <a:endParaRPr lang="en-GB" sz="1800" u="sng" dirty="0">
              <a:latin typeface="Arial"/>
              <a:ea typeface="Times New Roman" panose="02020603050405020304" pitchFamily="18" charset="0"/>
              <a:cs typeface="Arial"/>
            </a:endParaRPr>
          </a:p>
          <a:p>
            <a:pPr marL="342900" lvl="0" indent="-342900" fontAlgn="base">
              <a:buSzPts val="1000"/>
              <a:buFont typeface="Symbol" pitchFamily="2" charset="2"/>
              <a:buChar char=""/>
              <a:tabLst>
                <a:tab pos="457200" algn="l"/>
              </a:tabLst>
            </a:pPr>
            <a:r>
              <a:rPr lang="en-US" sz="1800" dirty="0">
                <a:effectLst/>
                <a:latin typeface="Arial"/>
                <a:ea typeface="Times New Roman" panose="02020603050405020304" pitchFamily="18" charset="0"/>
                <a:cs typeface="Arial"/>
              </a:rPr>
              <a:t>Ordering </a:t>
            </a:r>
            <a:r>
              <a:rPr lang="en-US" sz="1800" b="1" dirty="0">
                <a:effectLst/>
                <a:latin typeface="Arial"/>
                <a:ea typeface="Times New Roman" panose="02020603050405020304" pitchFamily="18" charset="0"/>
                <a:cs typeface="Arial"/>
              </a:rPr>
              <a:t>free </a:t>
            </a:r>
            <a:r>
              <a:rPr lang="en-US" sz="1800" u="sng" dirty="0">
                <a:effectLst/>
                <a:latin typeface="Arial"/>
                <a:ea typeface="Times New Roman" panose="02020603050405020304" pitchFamily="18" charset="0"/>
                <a:cs typeface="Arial"/>
                <a:hlinkClick r:id="rId9"/>
              </a:rPr>
              <a:t>Breast Cancer Now information</a:t>
            </a:r>
            <a:r>
              <a:rPr lang="en-US" sz="1800" dirty="0">
                <a:effectLst/>
                <a:latin typeface="Arial"/>
                <a:ea typeface="Times New Roman" panose="02020603050405020304" pitchFamily="18" charset="0"/>
                <a:cs typeface="Arial"/>
              </a:rPr>
              <a:t> in relevant local languages</a:t>
            </a:r>
          </a:p>
          <a:p>
            <a:pPr marL="342900" indent="-342900" fontAlgn="base">
              <a:buSzPts val="1000"/>
              <a:buFont typeface="Symbol" pitchFamily="2" charset="2"/>
              <a:buChar char=""/>
              <a:tabLst>
                <a:tab pos="457200" algn="l"/>
              </a:tabLst>
            </a:pPr>
            <a:r>
              <a:rPr lang="en-US" sz="1800" dirty="0">
                <a:effectLst/>
                <a:latin typeface="Arial"/>
                <a:ea typeface="Times New Roman" panose="02020603050405020304" pitchFamily="18" charset="0"/>
                <a:cs typeface="Arial"/>
              </a:rPr>
              <a:t>Sharing </a:t>
            </a:r>
            <a:r>
              <a:rPr lang="en-US" sz="1800" dirty="0">
                <a:latin typeface="Arial"/>
                <a:ea typeface="Times New Roman" panose="02020603050405020304" pitchFamily="18" charset="0"/>
                <a:cs typeface="Arial"/>
              </a:rPr>
              <a:t>Breast Cancer screening videos</a:t>
            </a:r>
            <a:r>
              <a:rPr lang="en-US" sz="1800" dirty="0">
                <a:effectLst/>
                <a:latin typeface="Arial"/>
                <a:ea typeface="Times New Roman" panose="02020603050405020304" pitchFamily="18" charset="0"/>
                <a:cs typeface="Arial"/>
              </a:rPr>
              <a:t> in the resources section </a:t>
            </a:r>
          </a:p>
          <a:p>
            <a:pPr marL="342900" lvl="0" indent="-342900" fontAlgn="base">
              <a:buSzPts val="1000"/>
              <a:buFont typeface="Symbol" pitchFamily="2" charset="2"/>
              <a:buChar char=""/>
              <a:tabLst>
                <a:tab pos="457200" algn="l"/>
              </a:tabLst>
            </a:pPr>
            <a:r>
              <a:rPr lang="en-US" sz="1800" dirty="0">
                <a:effectLst/>
                <a:latin typeface="Arial"/>
                <a:ea typeface="Times New Roman" panose="02020603050405020304" pitchFamily="18" charset="0"/>
                <a:cs typeface="Arial"/>
              </a:rPr>
              <a:t>Getting in contact with us with any feedback or suggestions on our outreach: </a:t>
            </a:r>
            <a:r>
              <a:rPr lang="en-US" sz="1800" dirty="0">
                <a:effectLst/>
                <a:latin typeface="Arial"/>
                <a:ea typeface="Times New Roman" panose="02020603050405020304" pitchFamily="18" charset="0"/>
                <a:cs typeface="Arial"/>
                <a:hlinkClick r:id="rId10"/>
              </a:rPr>
              <a:t>Kch-tr.selbss@nhs.net</a:t>
            </a:r>
            <a:r>
              <a:rPr lang="en-US" sz="1800" dirty="0">
                <a:latin typeface="Arial"/>
                <a:ea typeface="Times New Roman" panose="02020603050405020304" pitchFamily="18" charset="0"/>
                <a:cs typeface="Arial"/>
              </a:rPr>
              <a:t> </a:t>
            </a:r>
            <a:endParaRPr lang="en-GB" sz="1800" dirty="0">
              <a:effectLst/>
              <a:latin typeface="Arial"/>
              <a:ea typeface="Calibri" panose="020F0502020204030204" pitchFamily="34" charset="0"/>
              <a:cs typeface="Arial"/>
            </a:endParaRPr>
          </a:p>
          <a:p>
            <a:pPr marL="342900" lvl="0" indent="-342900" fontAlgn="base">
              <a:buSzPts val="1000"/>
              <a:buFont typeface="Symbol" pitchFamily="2" charset="2"/>
              <a:buChar char=""/>
              <a:tabLst>
                <a:tab pos="457200" algn="l"/>
              </a:tabLst>
            </a:pPr>
            <a:endParaRPr lang="en-GB" sz="1500" dirty="0">
              <a:effectLst/>
              <a:latin typeface="Arial" panose="020B0604020202020204" pitchFamily="34" charset="0"/>
              <a:ea typeface="Times New Roman" panose="02020603050405020304" pitchFamily="18" charset="0"/>
              <a:cs typeface="Arial" panose="020B0604020202020204" pitchFamily="34" charset="0"/>
            </a:endParaRPr>
          </a:p>
          <a:p>
            <a:endParaRPr lang="en-US" sz="1500" dirty="0"/>
          </a:p>
        </p:txBody>
      </p:sp>
      <p:sp>
        <p:nvSpPr>
          <p:cNvPr id="5" name="Slide Number Placeholder 4">
            <a:extLst>
              <a:ext uri="{FF2B5EF4-FFF2-40B4-BE49-F238E27FC236}">
                <a16:creationId xmlns:a16="http://schemas.microsoft.com/office/drawing/2014/main" id="{C3911A80-A85E-8BEB-A2EA-C060873ED3D8}"/>
              </a:ext>
            </a:extLst>
          </p:cNvPr>
          <p:cNvSpPr>
            <a:spLocks noGrp="1"/>
          </p:cNvSpPr>
          <p:nvPr>
            <p:ph type="sldNum" sz="quarter" idx="12"/>
          </p:nvPr>
        </p:nvSpPr>
        <p:spPr/>
        <p:txBody>
          <a:bodyPr/>
          <a:lstStyle/>
          <a:p>
            <a:fld id="{600EE44C-5A6C-D646-BB28-ACCE754D818D}" type="slidenum">
              <a:rPr lang="en-US" smtClean="0">
                <a:latin typeface="Arial" panose="020B0604020202020204" pitchFamily="34" charset="0"/>
                <a:cs typeface="Arial" panose="020B0604020202020204" pitchFamily="34" charset="0"/>
              </a:rPr>
              <a:t>15</a:t>
            </a:fld>
            <a:endParaRPr lang="en-US">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921863361"/>
      </p:ext>
    </p:extLst>
  </p:cSld>
  <p:clrMapOvr>
    <a:masterClrMapping/>
  </p:clrMapOvr>
  <p:extLst>
    <p:ext uri="{6950BFC3-D8DA-4A85-94F7-54DA5524770B}">
      <p188:commentRel xmlns:p188="http://schemas.microsoft.com/office/powerpoint/2018/8/main" r:id="rId3"/>
    </p:ext>
  </p:extLst>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3" name="Rectangle 12">
            <a:extLst>
              <a:ext uri="{FF2B5EF4-FFF2-40B4-BE49-F238E27FC236}">
                <a16:creationId xmlns:a16="http://schemas.microsoft.com/office/drawing/2014/main" id="{E92FEB64-6EEA-4759-B4A4-BD2C1E660BA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a:extLst>
              <a:ext uri="{FF2B5EF4-FFF2-40B4-BE49-F238E27FC236}">
                <a16:creationId xmlns:a16="http://schemas.microsoft.com/office/drawing/2014/main" id="{B10BB131-AC8E-4A8E-A5D1-36260F720C3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07393" y="847600"/>
            <a:ext cx="4619938" cy="4619938"/>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itle 1">
            <a:extLst>
              <a:ext uri="{FF2B5EF4-FFF2-40B4-BE49-F238E27FC236}">
                <a16:creationId xmlns:a16="http://schemas.microsoft.com/office/drawing/2014/main" id="{52AEAB97-98CC-8FF4-3F19-AD60398690D5}"/>
              </a:ext>
            </a:extLst>
          </p:cNvPr>
          <p:cNvSpPr>
            <a:spLocks noGrp="1"/>
          </p:cNvSpPr>
          <p:nvPr>
            <p:ph type="title"/>
          </p:nvPr>
        </p:nvSpPr>
        <p:spPr>
          <a:xfrm>
            <a:off x="1389278" y="1233241"/>
            <a:ext cx="3240506" cy="4064628"/>
          </a:xfrm>
        </p:spPr>
        <p:txBody>
          <a:bodyPr>
            <a:normAutofit/>
          </a:bodyPr>
          <a:lstStyle/>
          <a:p>
            <a:r>
              <a:rPr lang="en-US" dirty="0">
                <a:solidFill>
                  <a:srgbClr val="FFFFFF"/>
                </a:solidFill>
                <a:latin typeface="Arial"/>
                <a:cs typeface="Arial"/>
              </a:rPr>
              <a:t>11. Resources</a:t>
            </a:r>
          </a:p>
        </p:txBody>
      </p:sp>
      <p:sp>
        <p:nvSpPr>
          <p:cNvPr id="17" name="Freeform: Shape 16">
            <a:extLst>
              <a:ext uri="{FF2B5EF4-FFF2-40B4-BE49-F238E27FC236}">
                <a16:creationId xmlns:a16="http://schemas.microsoft.com/office/drawing/2014/main" id="{14847E93-7DC1-4D4B-8829-B19AA7137C5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530529" y="0"/>
            <a:ext cx="1155142" cy="591009"/>
          </a:xfrm>
          <a:custGeom>
            <a:avLst/>
            <a:gdLst>
              <a:gd name="connsiteX0" fmla="*/ 1355 w 1155142"/>
              <a:gd name="connsiteY0" fmla="*/ 0 h 591009"/>
              <a:gd name="connsiteX1" fmla="*/ 1153787 w 1155142"/>
              <a:gd name="connsiteY1" fmla="*/ 0 h 591009"/>
              <a:gd name="connsiteX2" fmla="*/ 1155142 w 1155142"/>
              <a:gd name="connsiteY2" fmla="*/ 13438 h 591009"/>
              <a:gd name="connsiteX3" fmla="*/ 577571 w 1155142"/>
              <a:gd name="connsiteY3" fmla="*/ 591009 h 591009"/>
              <a:gd name="connsiteX4" fmla="*/ 0 w 1155142"/>
              <a:gd name="connsiteY4" fmla="*/ 13438 h 5910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55142" h="591009">
                <a:moveTo>
                  <a:pt x="1355" y="0"/>
                </a:moveTo>
                <a:lnTo>
                  <a:pt x="1153787" y="0"/>
                </a:lnTo>
                <a:lnTo>
                  <a:pt x="1155142" y="13438"/>
                </a:lnTo>
                <a:cubicBezTo>
                  <a:pt x="1155142" y="332422"/>
                  <a:pt x="896555" y="591009"/>
                  <a:pt x="577571" y="591009"/>
                </a:cubicBezTo>
                <a:cubicBezTo>
                  <a:pt x="258587" y="591009"/>
                  <a:pt x="0" y="332422"/>
                  <a:pt x="0" y="13438"/>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9" name="Freeform: Shape 18">
            <a:extLst>
              <a:ext uri="{FF2B5EF4-FFF2-40B4-BE49-F238E27FC236}">
                <a16:creationId xmlns:a16="http://schemas.microsoft.com/office/drawing/2014/main" id="{5566D6E1-03A1-4D73-A4E0-35D74D568A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3961511" y="-1"/>
            <a:ext cx="1737401" cy="959536"/>
          </a:xfrm>
          <a:custGeom>
            <a:avLst/>
            <a:gdLst>
              <a:gd name="connsiteX0" fmla="*/ 0 w 1737401"/>
              <a:gd name="connsiteY0" fmla="*/ 0 h 959536"/>
              <a:gd name="connsiteX1" fmla="*/ 123825 w 1737401"/>
              <a:gd name="connsiteY1" fmla="*/ 0 h 959536"/>
              <a:gd name="connsiteX2" fmla="*/ 123825 w 1737401"/>
              <a:gd name="connsiteY2" fmla="*/ 790277 h 959536"/>
              <a:gd name="connsiteX3" fmla="*/ 1490095 w 1737401"/>
              <a:gd name="connsiteY3" fmla="*/ 0 h 959536"/>
              <a:gd name="connsiteX4" fmla="*/ 1737401 w 1737401"/>
              <a:gd name="connsiteY4" fmla="*/ 0 h 959536"/>
              <a:gd name="connsiteX5" fmla="*/ 92869 w 1737401"/>
              <a:gd name="connsiteY5" fmla="*/ 951249 h 959536"/>
              <a:gd name="connsiteX6" fmla="*/ 61913 w 1737401"/>
              <a:gd name="connsiteY6" fmla="*/ 959536 h 959536"/>
              <a:gd name="connsiteX7" fmla="*/ 0 w 1737401"/>
              <a:gd name="connsiteY7" fmla="*/ 897624 h 9595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401" h="959536">
                <a:moveTo>
                  <a:pt x="0" y="0"/>
                </a:moveTo>
                <a:lnTo>
                  <a:pt x="123825" y="0"/>
                </a:lnTo>
                <a:lnTo>
                  <a:pt x="123825" y="790277"/>
                </a:lnTo>
                <a:lnTo>
                  <a:pt x="1490095" y="0"/>
                </a:lnTo>
                <a:lnTo>
                  <a:pt x="1737401" y="0"/>
                </a:lnTo>
                <a:lnTo>
                  <a:pt x="92869" y="951249"/>
                </a:lnTo>
                <a:cubicBezTo>
                  <a:pt x="83458" y="956688"/>
                  <a:pt x="72780" y="959546"/>
                  <a:pt x="61913" y="959536"/>
                </a:cubicBezTo>
                <a:cubicBezTo>
                  <a:pt x="27719" y="959536"/>
                  <a:pt x="0" y="931818"/>
                  <a:pt x="0" y="897624"/>
                </a:cubicBezTo>
                <a:close/>
              </a:path>
            </a:pathLst>
          </a:custGeom>
          <a:solidFill>
            <a:schemeClr val="accent6"/>
          </a:solidFill>
          <a:ln w="9525" cap="flat">
            <a:noFill/>
            <a:prstDash val="solid"/>
            <a:miter/>
          </a:ln>
        </p:spPr>
        <p:txBody>
          <a:bodyPr rtlCol="0" anchor="ctr"/>
          <a:lstStyle/>
          <a:p>
            <a:endParaRPr lang="en-US"/>
          </a:p>
        </p:txBody>
      </p:sp>
      <p:sp>
        <p:nvSpPr>
          <p:cNvPr id="21" name="Freeform: Shape 20">
            <a:extLst>
              <a:ext uri="{FF2B5EF4-FFF2-40B4-BE49-F238E27FC236}">
                <a16:creationId xmlns:a16="http://schemas.microsoft.com/office/drawing/2014/main" id="{9F835A99-04AC-494A-A572-AFE8413CC93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2936831"/>
            <a:ext cx="159741" cy="552996"/>
          </a:xfrm>
          <a:custGeom>
            <a:avLst/>
            <a:gdLst>
              <a:gd name="connsiteX0" fmla="*/ 159741 w 159741"/>
              <a:gd name="connsiteY0" fmla="*/ 0 h 552996"/>
              <a:gd name="connsiteX1" fmla="*/ 159741 w 159741"/>
              <a:gd name="connsiteY1" fmla="*/ 552996 h 552996"/>
              <a:gd name="connsiteX2" fmla="*/ 141849 w 159741"/>
              <a:gd name="connsiteY2" fmla="*/ 543285 h 552996"/>
              <a:gd name="connsiteX3" fmla="*/ 0 w 159741"/>
              <a:gd name="connsiteY3" fmla="*/ 276498 h 552996"/>
              <a:gd name="connsiteX4" fmla="*/ 141849 w 159741"/>
              <a:gd name="connsiteY4" fmla="*/ 9711 h 5529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9741" h="552996">
                <a:moveTo>
                  <a:pt x="159741" y="0"/>
                </a:moveTo>
                <a:lnTo>
                  <a:pt x="159741" y="552996"/>
                </a:lnTo>
                <a:lnTo>
                  <a:pt x="141849" y="543285"/>
                </a:lnTo>
                <a:cubicBezTo>
                  <a:pt x="56268" y="485467"/>
                  <a:pt x="0" y="387554"/>
                  <a:pt x="0" y="276498"/>
                </a:cubicBezTo>
                <a:cubicBezTo>
                  <a:pt x="0" y="165443"/>
                  <a:pt x="56268" y="67529"/>
                  <a:pt x="141849" y="9711"/>
                </a:cubicBezTo>
                <a:close/>
              </a:path>
            </a:pathLst>
          </a:custGeom>
          <a:solidFill>
            <a:schemeClr val="accent4"/>
          </a:solidFill>
          <a:ln w="127000">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 name="Content Placeholder 2">
            <a:extLst>
              <a:ext uri="{FF2B5EF4-FFF2-40B4-BE49-F238E27FC236}">
                <a16:creationId xmlns:a16="http://schemas.microsoft.com/office/drawing/2014/main" id="{A318D7F2-4DBF-A9F8-0A0C-55CBCB056418}"/>
              </a:ext>
            </a:extLst>
          </p:cNvPr>
          <p:cNvSpPr>
            <a:spLocks noGrp="1"/>
          </p:cNvSpPr>
          <p:nvPr>
            <p:ph idx="1"/>
          </p:nvPr>
        </p:nvSpPr>
        <p:spPr>
          <a:xfrm>
            <a:off x="5327332" y="234013"/>
            <a:ext cx="6765608" cy="6623987"/>
          </a:xfrm>
        </p:spPr>
        <p:txBody>
          <a:bodyPr anchor="t">
            <a:normAutofit fontScale="85000" lnSpcReduction="10000"/>
          </a:bodyPr>
          <a:lstStyle/>
          <a:p>
            <a:pPr marL="742950" lvl="1" indent="-285750">
              <a:lnSpc>
                <a:spcPct val="120000"/>
              </a:lnSpc>
              <a:spcBef>
                <a:spcPts val="0"/>
              </a:spcBef>
              <a:buFont typeface="Symbol" pitchFamily="2" charset="2"/>
              <a:buChar char=""/>
            </a:pPr>
            <a:r>
              <a:rPr lang="en-US" sz="1800" dirty="0">
                <a:effectLst/>
                <a:latin typeface="Arial" panose="020B0604020202020204" pitchFamily="34" charset="0"/>
                <a:ea typeface="Times New Roman" panose="02020603050405020304" pitchFamily="18" charset="0"/>
                <a:cs typeface="Arial" panose="020B0604020202020204" pitchFamily="34" charset="0"/>
              </a:rPr>
              <a:t>Breast screening "It's in Your Hands" </a:t>
            </a:r>
            <a:r>
              <a:rPr lang="en-US" sz="1800" u="sng" dirty="0">
                <a:effectLst/>
                <a:latin typeface="Arial" panose="020B0604020202020204" pitchFamily="34" charset="0"/>
                <a:ea typeface="Times New Roman" panose="02020603050405020304" pitchFamily="18" charset="0"/>
                <a:cs typeface="Arial" panose="020B0604020202020204" pitchFamily="34" charset="0"/>
                <a:hlinkClick r:id="rId4"/>
              </a:rPr>
              <a:t>video</a:t>
            </a:r>
            <a:r>
              <a:rPr lang="en-US" sz="1800" dirty="0">
                <a:effectLst/>
                <a:latin typeface="Arial" panose="020B0604020202020204" pitchFamily="34" charset="0"/>
                <a:ea typeface="Times New Roman" panose="02020603050405020304" pitchFamily="18" charset="0"/>
                <a:cs typeface="Arial" panose="020B0604020202020204" pitchFamily="34" charset="0"/>
              </a:rPr>
              <a:t> (the subsequent four videos were designed by students at UAL and Southwark Council)</a:t>
            </a:r>
            <a:endParaRPr lang="en-GB" sz="1800" dirty="0">
              <a:effectLst/>
              <a:latin typeface="Arial" panose="020B0604020202020204" pitchFamily="34" charset="0"/>
              <a:ea typeface="Calibri" panose="020F0502020204030204" pitchFamily="34" charset="0"/>
              <a:cs typeface="Arial" panose="020B0604020202020204" pitchFamily="34" charset="0"/>
            </a:endParaRPr>
          </a:p>
          <a:p>
            <a:pPr marL="742950" lvl="1" indent="-285750">
              <a:lnSpc>
                <a:spcPct val="120000"/>
              </a:lnSpc>
              <a:spcBef>
                <a:spcPts val="0"/>
              </a:spcBef>
              <a:buFont typeface="Symbol" pitchFamily="2" charset="2"/>
              <a:buChar char=""/>
            </a:pPr>
            <a:r>
              <a:rPr lang="en-US" sz="1800" dirty="0">
                <a:effectLst/>
                <a:latin typeface="Arial" panose="020B0604020202020204" pitchFamily="34" charset="0"/>
                <a:ea typeface="Times New Roman" panose="02020603050405020304" pitchFamily="18" charset="0"/>
                <a:cs typeface="Arial" panose="020B0604020202020204" pitchFamily="34" charset="0"/>
              </a:rPr>
              <a:t>Speak Up </a:t>
            </a:r>
            <a:r>
              <a:rPr lang="en-US" sz="1800" u="sng" dirty="0">
                <a:effectLst/>
                <a:latin typeface="Arial" panose="020B0604020202020204" pitchFamily="34" charset="0"/>
                <a:ea typeface="Times New Roman" panose="02020603050405020304" pitchFamily="18" charset="0"/>
                <a:cs typeface="Arial" panose="020B0604020202020204" pitchFamily="34" charset="0"/>
                <a:hlinkClick r:id="rId5"/>
              </a:rPr>
              <a:t>video</a:t>
            </a:r>
            <a:r>
              <a:rPr lang="en-US" sz="1800" dirty="0">
                <a:effectLst/>
                <a:latin typeface="Arial" panose="020B0604020202020204" pitchFamily="34" charset="0"/>
                <a:ea typeface="Times New Roman" panose="02020603050405020304" pitchFamily="18" charset="0"/>
                <a:cs typeface="Arial" panose="020B0604020202020204" pitchFamily="34" charset="0"/>
              </a:rPr>
              <a:t> discussing religious taboos</a:t>
            </a:r>
            <a:endParaRPr lang="en-GB" sz="1800" dirty="0">
              <a:effectLst/>
              <a:latin typeface="Arial" panose="020B0604020202020204" pitchFamily="34" charset="0"/>
              <a:ea typeface="Calibri" panose="020F0502020204030204" pitchFamily="34" charset="0"/>
              <a:cs typeface="Arial" panose="020B0604020202020204" pitchFamily="34" charset="0"/>
            </a:endParaRPr>
          </a:p>
          <a:p>
            <a:pPr marL="742950" lvl="1" indent="-285750">
              <a:lnSpc>
                <a:spcPct val="120000"/>
              </a:lnSpc>
              <a:spcBef>
                <a:spcPts val="0"/>
              </a:spcBef>
              <a:buFont typeface="Symbol" pitchFamily="2" charset="2"/>
              <a:buChar char=""/>
            </a:pPr>
            <a:r>
              <a:rPr lang="en-US" sz="1800" dirty="0">
                <a:effectLst/>
                <a:latin typeface="Arial" panose="020B0604020202020204" pitchFamily="34" charset="0"/>
                <a:ea typeface="Times New Roman" panose="02020603050405020304" pitchFamily="18" charset="0"/>
                <a:cs typeface="Arial" panose="020B0604020202020204" pitchFamily="34" charset="0"/>
              </a:rPr>
              <a:t>Say no to Cancer </a:t>
            </a:r>
            <a:r>
              <a:rPr lang="en-US" sz="1800" u="sng" dirty="0">
                <a:effectLst/>
                <a:latin typeface="Arial" panose="020B0604020202020204" pitchFamily="34" charset="0"/>
                <a:ea typeface="Times New Roman" panose="02020603050405020304" pitchFamily="18" charset="0"/>
                <a:cs typeface="Arial" panose="020B0604020202020204" pitchFamily="34" charset="0"/>
                <a:hlinkClick r:id="rId6"/>
              </a:rPr>
              <a:t>Video</a:t>
            </a:r>
            <a:r>
              <a:rPr lang="en-US" sz="1800" dirty="0">
                <a:effectLst/>
                <a:latin typeface="Arial" panose="020B0604020202020204" pitchFamily="34" charset="0"/>
                <a:ea typeface="Times New Roman" panose="02020603050405020304" pitchFamily="18" charset="0"/>
                <a:cs typeface="Arial" panose="020B0604020202020204" pitchFamily="34" charset="0"/>
              </a:rPr>
              <a:t> discussing cancer is not necessarily a death sentence</a:t>
            </a:r>
            <a:endParaRPr lang="en-GB" sz="1800" dirty="0">
              <a:effectLst/>
              <a:latin typeface="Arial" panose="020B0604020202020204" pitchFamily="34" charset="0"/>
              <a:ea typeface="Calibri" panose="020F0502020204030204" pitchFamily="34" charset="0"/>
              <a:cs typeface="Arial" panose="020B0604020202020204" pitchFamily="34" charset="0"/>
            </a:endParaRPr>
          </a:p>
          <a:p>
            <a:pPr marL="742950" lvl="1" indent="-285750">
              <a:lnSpc>
                <a:spcPct val="120000"/>
              </a:lnSpc>
              <a:spcBef>
                <a:spcPts val="0"/>
              </a:spcBef>
              <a:buFont typeface="Symbol" pitchFamily="2" charset="2"/>
              <a:buChar char=""/>
            </a:pPr>
            <a:r>
              <a:rPr lang="en-US" sz="1800" dirty="0">
                <a:effectLst/>
                <a:latin typeface="Arial" panose="020B0604020202020204" pitchFamily="34" charset="0"/>
                <a:ea typeface="Times New Roman" panose="02020603050405020304" pitchFamily="18" charset="0"/>
                <a:cs typeface="Arial" panose="020B0604020202020204" pitchFamily="34" charset="0"/>
              </a:rPr>
              <a:t>Talking about cancer as a community </a:t>
            </a:r>
            <a:r>
              <a:rPr lang="en-US" sz="1800" u="sng" dirty="0">
                <a:effectLst/>
                <a:latin typeface="Arial" panose="020B0604020202020204" pitchFamily="34" charset="0"/>
                <a:ea typeface="Times New Roman" panose="02020603050405020304" pitchFamily="18" charset="0"/>
                <a:cs typeface="Arial" panose="020B0604020202020204" pitchFamily="34" charset="0"/>
                <a:hlinkClick r:id="rId7"/>
              </a:rPr>
              <a:t>video</a:t>
            </a:r>
            <a:r>
              <a:rPr lang="en-US" sz="1800" u="sng" dirty="0">
                <a:latin typeface="Arial" panose="020B0604020202020204" pitchFamily="34" charset="0"/>
                <a:ea typeface="Times New Roman" panose="02020603050405020304" pitchFamily="18" charset="0"/>
                <a:cs typeface="Arial" panose="020B0604020202020204" pitchFamily="34" charset="0"/>
              </a:rPr>
              <a:t> </a:t>
            </a:r>
          </a:p>
          <a:p>
            <a:pPr marL="742950" lvl="1" indent="-285750">
              <a:lnSpc>
                <a:spcPct val="120000"/>
              </a:lnSpc>
              <a:spcBef>
                <a:spcPts val="0"/>
              </a:spcBef>
              <a:buFont typeface="Symbol" pitchFamily="2" charset="2"/>
              <a:buChar char=""/>
            </a:pPr>
            <a:r>
              <a:rPr lang="en-US" sz="1800" dirty="0">
                <a:effectLst/>
                <a:latin typeface="Arial" panose="020B0604020202020204" pitchFamily="34" charset="0"/>
                <a:ea typeface="Times New Roman" panose="02020603050405020304" pitchFamily="18" charset="0"/>
                <a:cs typeface="Arial" panose="020B0604020202020204" pitchFamily="34" charset="0"/>
                <a:hlinkClick r:id="rId8"/>
              </a:rPr>
              <a:t>Check your breasts video </a:t>
            </a:r>
            <a:r>
              <a:rPr lang="en-US" sz="1800" dirty="0">
                <a:effectLst/>
                <a:latin typeface="Arial" panose="020B0604020202020204" pitchFamily="34" charset="0"/>
                <a:ea typeface="Times New Roman" panose="02020603050405020304" pitchFamily="18" charset="0"/>
                <a:cs typeface="Arial" panose="020B0604020202020204" pitchFamily="34" charset="0"/>
              </a:rPr>
              <a:t>by Black Women Rising x Coppa Feel</a:t>
            </a:r>
          </a:p>
          <a:p>
            <a:pPr marL="742950" lvl="1" indent="-285750">
              <a:lnSpc>
                <a:spcPct val="120000"/>
              </a:lnSpc>
              <a:spcBef>
                <a:spcPts val="0"/>
              </a:spcBef>
              <a:buFont typeface="Symbol" pitchFamily="2" charset="2"/>
              <a:buChar char=""/>
            </a:pPr>
            <a:r>
              <a:rPr lang="en-US" sz="1800" dirty="0">
                <a:latin typeface="Arial" panose="020B0604020202020204" pitchFamily="34" charset="0"/>
                <a:ea typeface="Times New Roman" panose="02020603050405020304" pitchFamily="18" charset="0"/>
                <a:cs typeface="Arial" panose="020B0604020202020204" pitchFamily="34" charset="0"/>
              </a:rPr>
              <a:t>The </a:t>
            </a:r>
            <a:r>
              <a:rPr lang="en-US" sz="1800" dirty="0">
                <a:latin typeface="Arial" panose="020B0604020202020204" pitchFamily="34" charset="0"/>
                <a:ea typeface="Times New Roman" panose="02020603050405020304" pitchFamily="18" charset="0"/>
                <a:cs typeface="Arial" panose="020B0604020202020204" pitchFamily="34" charset="0"/>
                <a:hlinkClick r:id="rId9"/>
              </a:rPr>
              <a:t>Beauty of Support video </a:t>
            </a:r>
            <a:r>
              <a:rPr lang="en-US" sz="1800" dirty="0">
                <a:latin typeface="Arial" panose="020B0604020202020204" pitchFamily="34" charset="0"/>
                <a:ea typeface="Times New Roman" panose="02020603050405020304" pitchFamily="18" charset="0"/>
                <a:cs typeface="Arial" panose="020B0604020202020204" pitchFamily="34" charset="0"/>
              </a:rPr>
              <a:t>and website by Macmillan in Black Hairdressers in SEL</a:t>
            </a:r>
            <a:endParaRPr lang="en-US" sz="1800" dirty="0">
              <a:effectLst/>
              <a:latin typeface="Arial" panose="020B0604020202020204" pitchFamily="34" charset="0"/>
              <a:ea typeface="Times New Roman" panose="02020603050405020304" pitchFamily="18" charset="0"/>
              <a:cs typeface="Arial" panose="020B0604020202020204" pitchFamily="34" charset="0"/>
            </a:endParaRPr>
          </a:p>
          <a:p>
            <a:pPr marL="742950" lvl="1" indent="-285750">
              <a:lnSpc>
                <a:spcPct val="120000"/>
              </a:lnSpc>
              <a:spcBef>
                <a:spcPts val="0"/>
              </a:spcBef>
              <a:buFont typeface="Symbol" pitchFamily="2" charset="2"/>
              <a:buChar char=""/>
            </a:pPr>
            <a:r>
              <a:rPr lang="en-US" sz="1800" u="sng" dirty="0">
                <a:effectLst/>
                <a:latin typeface="Arial" panose="020B0604020202020204" pitchFamily="34" charset="0"/>
                <a:ea typeface="Times New Roman" panose="02020603050405020304" pitchFamily="18" charset="0"/>
                <a:cs typeface="Arial" panose="020B0604020202020204" pitchFamily="34" charset="0"/>
                <a:hlinkClick r:id="rId10"/>
              </a:rPr>
              <a:t>Breast screening patient video</a:t>
            </a:r>
            <a:r>
              <a:rPr lang="en-US" sz="1800" dirty="0">
                <a:effectLst/>
                <a:latin typeface="Arial" panose="020B0604020202020204" pitchFamily="34" charset="0"/>
                <a:ea typeface="Times New Roman" panose="02020603050405020304" pitchFamily="18" charset="0"/>
                <a:cs typeface="Arial" panose="020B0604020202020204" pitchFamily="34" charset="0"/>
              </a:rPr>
              <a:t>, with subtitles, specifically targeted for ethnic minorities etc. </a:t>
            </a:r>
          </a:p>
          <a:p>
            <a:pPr marL="742950" lvl="1" indent="-285750">
              <a:lnSpc>
                <a:spcPct val="120000"/>
              </a:lnSpc>
              <a:spcBef>
                <a:spcPts val="0"/>
              </a:spcBef>
              <a:buFont typeface="Symbol" pitchFamily="2" charset="2"/>
              <a:buChar char=""/>
            </a:pPr>
            <a:r>
              <a:rPr lang="en-US" sz="1800" u="sng" dirty="0">
                <a:effectLst/>
                <a:latin typeface="Arial" panose="020B0604020202020204" pitchFamily="34" charset="0"/>
                <a:ea typeface="Times New Roman" panose="02020603050405020304" pitchFamily="18" charset="0"/>
                <a:cs typeface="Arial" panose="020B0604020202020204" pitchFamily="34" charset="0"/>
                <a:hlinkClick r:id="rId11"/>
              </a:rPr>
              <a:t>Shorter video on breast screening</a:t>
            </a:r>
            <a:r>
              <a:rPr lang="en-US" sz="1800" dirty="0">
                <a:effectLst/>
                <a:latin typeface="Arial" panose="020B0604020202020204" pitchFamily="34" charset="0"/>
                <a:ea typeface="Times New Roman" panose="02020603050405020304" pitchFamily="18" charset="0"/>
                <a:cs typeface="Arial" panose="020B0604020202020204" pitchFamily="34" charset="0"/>
              </a:rPr>
              <a:t> with service-users with learning disabilities</a:t>
            </a:r>
            <a:endParaRPr lang="en-GB" sz="1800" dirty="0">
              <a:effectLst/>
              <a:latin typeface="Arial" panose="020B0604020202020204" pitchFamily="34" charset="0"/>
              <a:ea typeface="Calibri" panose="020F0502020204030204" pitchFamily="34" charset="0"/>
              <a:cs typeface="Arial" panose="020B0604020202020204" pitchFamily="34" charset="0"/>
            </a:endParaRPr>
          </a:p>
          <a:p>
            <a:pPr marL="742950" lvl="1" indent="-285750">
              <a:lnSpc>
                <a:spcPct val="120000"/>
              </a:lnSpc>
              <a:spcBef>
                <a:spcPts val="0"/>
              </a:spcBef>
              <a:buFont typeface="Symbol" pitchFamily="2" charset="2"/>
              <a:buChar char=""/>
            </a:pPr>
            <a:r>
              <a:rPr lang="en-US" sz="1800" u="sng" dirty="0">
                <a:effectLst/>
                <a:latin typeface="Arial" panose="020B0604020202020204" pitchFamily="34" charset="0"/>
                <a:ea typeface="Times New Roman" panose="02020603050405020304" pitchFamily="18" charset="0"/>
                <a:cs typeface="Arial" panose="020B0604020202020204" pitchFamily="34" charset="0"/>
                <a:hlinkClick r:id="rId12"/>
              </a:rPr>
              <a:t>Go for it breast screening video</a:t>
            </a:r>
            <a:r>
              <a:rPr lang="en-US" sz="1800" dirty="0">
                <a:effectLst/>
                <a:latin typeface="Arial" panose="020B0604020202020204" pitchFamily="34" charset="0"/>
                <a:ea typeface="Times New Roman" panose="02020603050405020304" pitchFamily="18" charset="0"/>
                <a:cs typeface="Arial" panose="020B0604020202020204" pitchFamily="34" charset="0"/>
              </a:rPr>
              <a:t> for service-users with learning disabilities</a:t>
            </a:r>
            <a:endParaRPr lang="en-GB" sz="1800" dirty="0">
              <a:effectLst/>
              <a:latin typeface="Arial" panose="020B0604020202020204" pitchFamily="34" charset="0"/>
              <a:ea typeface="Calibri" panose="020F0502020204030204" pitchFamily="34" charset="0"/>
              <a:cs typeface="Arial" panose="020B0604020202020204" pitchFamily="34" charset="0"/>
            </a:endParaRPr>
          </a:p>
          <a:p>
            <a:pPr marL="742950" lvl="1" indent="-285750">
              <a:lnSpc>
                <a:spcPct val="120000"/>
              </a:lnSpc>
              <a:spcBef>
                <a:spcPts val="0"/>
              </a:spcBef>
              <a:buFont typeface="Symbol" pitchFamily="2" charset="2"/>
              <a:buChar char=""/>
            </a:pPr>
            <a:r>
              <a:rPr lang="en-US" sz="1800" u="sng" dirty="0">
                <a:effectLst/>
                <a:latin typeface="Arial" panose="020B0604020202020204" pitchFamily="34" charset="0"/>
                <a:ea typeface="Times New Roman" panose="02020603050405020304" pitchFamily="18" charset="0"/>
                <a:cs typeface="Arial" panose="020B0604020202020204" pitchFamily="34" charset="0"/>
                <a:hlinkClick r:id="rId13"/>
              </a:rPr>
              <a:t>BSL Breast Awareness</a:t>
            </a:r>
            <a:r>
              <a:rPr lang="en-US" sz="1800" dirty="0">
                <a:effectLst/>
                <a:latin typeface="Arial" panose="020B0604020202020204" pitchFamily="34" charset="0"/>
                <a:ea typeface="Times New Roman" panose="02020603050405020304" pitchFamily="18" charset="0"/>
                <a:cs typeface="Arial" panose="020B0604020202020204" pitchFamily="34" charset="0"/>
              </a:rPr>
              <a:t> Video</a:t>
            </a:r>
          </a:p>
          <a:p>
            <a:pPr marL="742950" lvl="1" indent="-285750">
              <a:lnSpc>
                <a:spcPct val="120000"/>
              </a:lnSpc>
              <a:spcBef>
                <a:spcPts val="0"/>
              </a:spcBef>
              <a:buFont typeface="Symbol" pitchFamily="2" charset="2"/>
              <a:buChar char=""/>
            </a:pPr>
            <a:r>
              <a:rPr lang="en-US" sz="1800" u="sng" dirty="0">
                <a:effectLst/>
                <a:latin typeface="Arial" panose="020B0604020202020204" pitchFamily="34" charset="0"/>
                <a:ea typeface="Times New Roman" panose="02020603050405020304" pitchFamily="18" charset="0"/>
                <a:cs typeface="Arial" panose="020B0604020202020204" pitchFamily="34" charset="0"/>
                <a:hlinkClick r:id="rId14"/>
              </a:rPr>
              <a:t>The Bread Exam Video</a:t>
            </a:r>
            <a:r>
              <a:rPr lang="en-US" sz="1800" dirty="0">
                <a:effectLst/>
                <a:latin typeface="Arial" panose="020B0604020202020204" pitchFamily="34" charset="0"/>
                <a:ea typeface="Times New Roman" panose="02020603050405020304" pitchFamily="18" charset="0"/>
                <a:cs typeface="Arial" panose="020B0604020202020204" pitchFamily="34" charset="0"/>
              </a:rPr>
              <a:t> (how to check your breasts as seen via demonstrating on bread dough with no mention on the word breast)</a:t>
            </a:r>
          </a:p>
          <a:p>
            <a:pPr marL="742950" lvl="1" indent="-285750">
              <a:lnSpc>
                <a:spcPct val="120000"/>
              </a:lnSpc>
              <a:spcBef>
                <a:spcPts val="0"/>
              </a:spcBef>
              <a:spcAft>
                <a:spcPts val="800"/>
              </a:spcAft>
              <a:buFont typeface="Symbol" pitchFamily="2" charset="2"/>
              <a:buChar char=""/>
            </a:pPr>
            <a:r>
              <a:rPr lang="en-US" sz="1800" dirty="0">
                <a:latin typeface="Arial" panose="020B0604020202020204" pitchFamily="34" charset="0"/>
                <a:ea typeface="Calibri" panose="020F0502020204030204" pitchFamily="34" charset="0"/>
                <a:cs typeface="Arial" panose="020B0604020202020204" pitchFamily="34" charset="0"/>
                <a:hlinkClick r:id="rId15"/>
              </a:rPr>
              <a:t>Ethnic communities hub </a:t>
            </a:r>
            <a:r>
              <a:rPr lang="en-US" sz="1800" dirty="0">
                <a:latin typeface="Arial" panose="020B0604020202020204" pitchFamily="34" charset="0"/>
                <a:ea typeface="Calibri" panose="020F0502020204030204" pitchFamily="34" charset="0"/>
                <a:cs typeface="Arial" panose="020B0604020202020204" pitchFamily="34" charset="0"/>
              </a:rPr>
              <a:t>by Breast Cancer Now</a:t>
            </a:r>
          </a:p>
          <a:p>
            <a:pPr marL="742950" lvl="1" indent="-285750">
              <a:lnSpc>
                <a:spcPct val="120000"/>
              </a:lnSpc>
              <a:spcBef>
                <a:spcPts val="0"/>
              </a:spcBef>
              <a:spcAft>
                <a:spcPts val="800"/>
              </a:spcAft>
              <a:buFont typeface="Symbol" pitchFamily="2" charset="2"/>
              <a:buChar char=""/>
            </a:pPr>
            <a:r>
              <a:rPr lang="en-US" sz="1800" dirty="0">
                <a:latin typeface="Arial" panose="020B0604020202020204" pitchFamily="34" charset="0"/>
                <a:ea typeface="Calibri" panose="020F0502020204030204" pitchFamily="34" charset="0"/>
                <a:cs typeface="Arial" panose="020B0604020202020204" pitchFamily="34" charset="0"/>
                <a:hlinkClick r:id="rId16"/>
              </a:rPr>
              <a:t>Storyline leaflet </a:t>
            </a:r>
            <a:r>
              <a:rPr lang="en-US" sz="1800" dirty="0">
                <a:latin typeface="Arial" panose="020B0604020202020204" pitchFamily="34" charset="0"/>
                <a:ea typeface="Calibri" panose="020F0502020204030204" pitchFamily="34" charset="0"/>
                <a:cs typeface="Arial" panose="020B0604020202020204" pitchFamily="34" charset="0"/>
              </a:rPr>
              <a:t>on breast screening by Beyond Words (for those with LD and/or autism etc.)</a:t>
            </a:r>
          </a:p>
          <a:p>
            <a:pPr marL="742950" lvl="1" indent="-285750">
              <a:lnSpc>
                <a:spcPct val="120000"/>
              </a:lnSpc>
              <a:spcBef>
                <a:spcPts val="0"/>
              </a:spcBef>
              <a:spcAft>
                <a:spcPts val="800"/>
              </a:spcAft>
              <a:buFont typeface="Symbol" pitchFamily="2" charset="2"/>
              <a:buChar char=""/>
            </a:pPr>
            <a:r>
              <a:rPr lang="en-US" sz="1800" dirty="0">
                <a:effectLst/>
                <a:latin typeface="Arial" panose="020B0604020202020204" pitchFamily="34" charset="0"/>
                <a:ea typeface="Calibri" panose="020F0502020204030204" pitchFamily="34" charset="0"/>
                <a:cs typeface="Arial" panose="020B0604020202020204" pitchFamily="34" charset="0"/>
              </a:rPr>
              <a:t>MMC campaign </a:t>
            </a:r>
            <a:r>
              <a:rPr lang="en-US" sz="1800" dirty="0">
                <a:effectLst/>
                <a:latin typeface="Arial" panose="020B0604020202020204" pitchFamily="34" charset="0"/>
                <a:ea typeface="Calibri" panose="020F0502020204030204" pitchFamily="34" charset="0"/>
                <a:cs typeface="Arial" panose="020B0604020202020204" pitchFamily="34" charset="0"/>
                <a:hlinkClick r:id="rId17"/>
              </a:rPr>
              <a:t>across SEL</a:t>
            </a:r>
            <a:endParaRPr lang="en-GB" sz="1800" dirty="0">
              <a:effectLst/>
              <a:latin typeface="Arial" panose="020B0604020202020204" pitchFamily="34" charset="0"/>
              <a:ea typeface="Calibri" panose="020F0502020204030204" pitchFamily="34" charset="0"/>
              <a:cs typeface="Arial" panose="020B0604020202020204" pitchFamily="34" charset="0"/>
            </a:endParaRPr>
          </a:p>
          <a:p>
            <a:pPr marL="742950" lvl="1" indent="-285750">
              <a:lnSpc>
                <a:spcPct val="120000"/>
              </a:lnSpc>
              <a:spcBef>
                <a:spcPts val="0"/>
              </a:spcBef>
              <a:spcAft>
                <a:spcPts val="800"/>
              </a:spcAft>
              <a:buFont typeface="Symbol" pitchFamily="2" charset="2"/>
              <a:buChar char=""/>
            </a:pPr>
            <a:r>
              <a:rPr lang="en-US" sz="1800" dirty="0">
                <a:latin typeface="Arial"/>
                <a:ea typeface="Calibri" panose="020F0502020204030204" pitchFamily="34" charset="0"/>
                <a:cs typeface="Arial"/>
              </a:rPr>
              <a:t>October 2024 </a:t>
            </a:r>
            <a:r>
              <a:rPr lang="en-US" sz="1800" dirty="0">
                <a:latin typeface="Arial"/>
                <a:ea typeface="Calibri" panose="020F0502020204030204" pitchFamily="34" charset="0"/>
                <a:cs typeface="Arial"/>
                <a:hlinkClick r:id="rId18"/>
              </a:rPr>
              <a:t>new SELBSP breast screening campaign</a:t>
            </a:r>
            <a:endParaRPr lang="en-US" sz="1800" dirty="0">
              <a:effectLst/>
              <a:latin typeface="Arial" panose="020B0604020202020204" pitchFamily="34" charset="0"/>
              <a:ea typeface="Calibri" panose="020F0502020204030204" pitchFamily="34" charset="0"/>
              <a:cs typeface="Arial" panose="020B0604020202020204" pitchFamily="34" charset="0"/>
            </a:endParaRPr>
          </a:p>
          <a:p>
            <a:pPr marL="742950" lvl="1" indent="-285750">
              <a:spcAft>
                <a:spcPts val="800"/>
              </a:spcAft>
              <a:buFont typeface="Symbol" pitchFamily="2" charset="2"/>
              <a:buChar char=""/>
            </a:pPr>
            <a:endParaRPr lang="en-GB" sz="1800" dirty="0">
              <a:latin typeface="Arial" panose="020B0604020202020204" pitchFamily="34" charset="0"/>
              <a:ea typeface="Calibri" panose="020F0502020204030204" pitchFamily="34" charset="0"/>
              <a:cs typeface="Arial" panose="020B0604020202020204" pitchFamily="34" charset="0"/>
            </a:endParaRPr>
          </a:p>
        </p:txBody>
      </p:sp>
      <p:sp>
        <p:nvSpPr>
          <p:cNvPr id="23" name="Freeform: Shape 22">
            <a:extLst>
              <a:ext uri="{FF2B5EF4-FFF2-40B4-BE49-F238E27FC236}">
                <a16:creationId xmlns:a16="http://schemas.microsoft.com/office/drawing/2014/main" id="{7B786209-1B0B-4CA9-9BDD-F7327066A84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5835649"/>
            <a:ext cx="1548180" cy="1022351"/>
          </a:xfrm>
          <a:custGeom>
            <a:avLst/>
            <a:gdLst>
              <a:gd name="connsiteX0" fmla="*/ 61913 w 1548180"/>
              <a:gd name="connsiteY0" fmla="*/ 0 h 1022351"/>
              <a:gd name="connsiteX1" fmla="*/ 1548180 w 1548180"/>
              <a:gd name="connsiteY1" fmla="*/ 0 h 1022351"/>
              <a:gd name="connsiteX2" fmla="*/ 1548180 w 1548180"/>
              <a:gd name="connsiteY2" fmla="*/ 123825 h 1022351"/>
              <a:gd name="connsiteX3" fmla="*/ 123825 w 1548180"/>
              <a:gd name="connsiteY3" fmla="*/ 123825 h 1022351"/>
              <a:gd name="connsiteX4" fmla="*/ 123825 w 1548180"/>
              <a:gd name="connsiteY4" fmla="*/ 1022351 h 1022351"/>
              <a:gd name="connsiteX5" fmla="*/ 0 w 1548180"/>
              <a:gd name="connsiteY5" fmla="*/ 1022351 h 1022351"/>
              <a:gd name="connsiteX6" fmla="*/ 0 w 1548180"/>
              <a:gd name="connsiteY6" fmla="*/ 61913 h 1022351"/>
              <a:gd name="connsiteX7" fmla="*/ 61913 w 1548180"/>
              <a:gd name="connsiteY7" fmla="*/ 0 h 10223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548180" h="1022351">
                <a:moveTo>
                  <a:pt x="61913" y="0"/>
                </a:moveTo>
                <a:lnTo>
                  <a:pt x="1548180" y="0"/>
                </a:lnTo>
                <a:lnTo>
                  <a:pt x="1548180" y="123825"/>
                </a:lnTo>
                <a:lnTo>
                  <a:pt x="123825" y="123825"/>
                </a:lnTo>
                <a:lnTo>
                  <a:pt x="123825" y="1022351"/>
                </a:lnTo>
                <a:lnTo>
                  <a:pt x="0" y="1022351"/>
                </a:lnTo>
                <a:lnTo>
                  <a:pt x="0" y="61913"/>
                </a:lnTo>
                <a:cubicBezTo>
                  <a:pt x="0" y="27719"/>
                  <a:pt x="27719" y="0"/>
                  <a:pt x="61913" y="0"/>
                </a:cubicBezTo>
                <a:close/>
              </a:path>
            </a:pathLst>
          </a:custGeom>
          <a:solidFill>
            <a:schemeClr val="accent6"/>
          </a:solidFill>
          <a:ln w="9525" cap="flat">
            <a:noFill/>
            <a:prstDash val="solid"/>
            <a:miter/>
          </a:ln>
        </p:spPr>
        <p:txBody>
          <a:bodyPr rtlCol="0" anchor="ctr"/>
          <a:lstStyle/>
          <a:p>
            <a:endParaRPr lang="en-US"/>
          </a:p>
        </p:txBody>
      </p:sp>
      <p:sp>
        <p:nvSpPr>
          <p:cNvPr id="25" name="Freeform: Shape 24">
            <a:extLst>
              <a:ext uri="{FF2B5EF4-FFF2-40B4-BE49-F238E27FC236}">
                <a16:creationId xmlns:a16="http://schemas.microsoft.com/office/drawing/2014/main" id="{2D2964BB-484D-45AE-AD66-D407D062965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3405056" y="5717905"/>
            <a:ext cx="1771609" cy="1140095"/>
          </a:xfrm>
          <a:custGeom>
            <a:avLst/>
            <a:gdLst>
              <a:gd name="connsiteX0" fmla="*/ 1561721 w 1771609"/>
              <a:gd name="connsiteY0" fmla="*/ 763041 h 1140095"/>
              <a:gd name="connsiteX1" fmla="*/ 1623024 w 1771609"/>
              <a:gd name="connsiteY1" fmla="*/ 792810 h 1140095"/>
              <a:gd name="connsiteX2" fmla="*/ 1711735 w 1771609"/>
              <a:gd name="connsiteY2" fmla="*/ 970132 h 1140095"/>
              <a:gd name="connsiteX3" fmla="*/ 1771609 w 1771609"/>
              <a:gd name="connsiteY3" fmla="*/ 1140095 h 1140095"/>
              <a:gd name="connsiteX4" fmla="*/ 1637225 w 1771609"/>
              <a:gd name="connsiteY4" fmla="*/ 1140095 h 1140095"/>
              <a:gd name="connsiteX5" fmla="*/ 1594820 w 1771609"/>
              <a:gd name="connsiteY5" fmla="*/ 1019711 h 1140095"/>
              <a:gd name="connsiteX6" fmla="*/ 1513200 w 1771609"/>
              <a:gd name="connsiteY6" fmla="*/ 856627 h 1140095"/>
              <a:gd name="connsiteX7" fmla="*/ 1538499 w 1771609"/>
              <a:gd name="connsiteY7" fmla="*/ 770415 h 1140095"/>
              <a:gd name="connsiteX8" fmla="*/ 1561721 w 1771609"/>
              <a:gd name="connsiteY8" fmla="*/ 763041 h 1140095"/>
              <a:gd name="connsiteX9" fmla="*/ 933455 w 1771609"/>
              <a:gd name="connsiteY9" fmla="*/ 161309 h 1140095"/>
              <a:gd name="connsiteX10" fmla="*/ 957797 w 1771609"/>
              <a:gd name="connsiteY10" fmla="*/ 167970 h 1140095"/>
              <a:gd name="connsiteX11" fmla="*/ 1286982 w 1771609"/>
              <a:gd name="connsiteY11" fmla="*/ 387616 h 1140095"/>
              <a:gd name="connsiteX12" fmla="*/ 1293725 w 1771609"/>
              <a:gd name="connsiteY12" fmla="*/ 477075 h 1140095"/>
              <a:gd name="connsiteX13" fmla="*/ 1245453 w 1771609"/>
              <a:gd name="connsiteY13" fmla="*/ 499154 h 1140095"/>
              <a:gd name="connsiteX14" fmla="*/ 1245167 w 1771609"/>
              <a:gd name="connsiteY14" fmla="*/ 499154 h 1140095"/>
              <a:gd name="connsiteX15" fmla="*/ 1203638 w 1771609"/>
              <a:gd name="connsiteY15" fmla="*/ 484104 h 1140095"/>
              <a:gd name="connsiteX16" fmla="*/ 900647 w 1771609"/>
              <a:gd name="connsiteY16" fmla="*/ 281508 h 1140095"/>
              <a:gd name="connsiteX17" fmla="*/ 872454 w 1771609"/>
              <a:gd name="connsiteY17" fmla="*/ 196164 h 1140095"/>
              <a:gd name="connsiteX18" fmla="*/ 933455 w 1771609"/>
              <a:gd name="connsiteY18" fmla="*/ 161309 h 1140095"/>
              <a:gd name="connsiteX19" fmla="*/ 256260 w 1771609"/>
              <a:gd name="connsiteY19" fmla="*/ 29 h 1140095"/>
              <a:gd name="connsiteX20" fmla="*/ 454020 w 1771609"/>
              <a:gd name="connsiteY20" fmla="*/ 13474 h 1140095"/>
              <a:gd name="connsiteX21" fmla="*/ 509236 w 1771609"/>
              <a:gd name="connsiteY21" fmla="*/ 84182 h 1140095"/>
              <a:gd name="connsiteX22" fmla="*/ 445829 w 1771609"/>
              <a:gd name="connsiteY22" fmla="*/ 139871 h 1140095"/>
              <a:gd name="connsiteX23" fmla="*/ 437447 w 1771609"/>
              <a:gd name="connsiteY23" fmla="*/ 139395 h 1140095"/>
              <a:gd name="connsiteX24" fmla="*/ 73211 w 1771609"/>
              <a:gd name="connsiteY24" fmla="*/ 137204 h 1140095"/>
              <a:gd name="connsiteX25" fmla="*/ 749 w 1771609"/>
              <a:gd name="connsiteY25" fmla="*/ 84082 h 1140095"/>
              <a:gd name="connsiteX26" fmla="*/ 53871 w 1771609"/>
              <a:gd name="connsiteY26" fmla="*/ 11621 h 1140095"/>
              <a:gd name="connsiteX27" fmla="*/ 58352 w 1771609"/>
              <a:gd name="connsiteY27" fmla="*/ 11093 h 1140095"/>
              <a:gd name="connsiteX28" fmla="*/ 256260 w 1771609"/>
              <a:gd name="connsiteY28" fmla="*/ 29 h 11400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1771609" h="1140095">
                <a:moveTo>
                  <a:pt x="1561721" y="763041"/>
                </a:moveTo>
                <a:cubicBezTo>
                  <a:pt x="1585506" y="760324"/>
                  <a:pt x="1609722" y="771249"/>
                  <a:pt x="1623024" y="792810"/>
                </a:cubicBezTo>
                <a:cubicBezTo>
                  <a:pt x="1656300" y="850065"/>
                  <a:pt x="1685920" y="909291"/>
                  <a:pt x="1711735" y="970132"/>
                </a:cubicBezTo>
                <a:lnTo>
                  <a:pt x="1771609" y="1140095"/>
                </a:lnTo>
                <a:lnTo>
                  <a:pt x="1637225" y="1140095"/>
                </a:lnTo>
                <a:lnTo>
                  <a:pt x="1594820" y="1019711"/>
                </a:lnTo>
                <a:cubicBezTo>
                  <a:pt x="1571072" y="963753"/>
                  <a:pt x="1543818" y="909282"/>
                  <a:pt x="1513200" y="856627"/>
                </a:cubicBezTo>
                <a:cubicBezTo>
                  <a:pt x="1496379" y="825834"/>
                  <a:pt x="1507704" y="787236"/>
                  <a:pt x="1538499" y="770415"/>
                </a:cubicBezTo>
                <a:cubicBezTo>
                  <a:pt x="1545912" y="766367"/>
                  <a:pt x="1553792" y="763946"/>
                  <a:pt x="1561721" y="763041"/>
                </a:cubicBezTo>
                <a:close/>
                <a:moveTo>
                  <a:pt x="933455" y="161309"/>
                </a:moveTo>
                <a:cubicBezTo>
                  <a:pt x="941693" y="161855"/>
                  <a:pt x="949959" y="164025"/>
                  <a:pt x="957797" y="167970"/>
                </a:cubicBezTo>
                <a:cubicBezTo>
                  <a:pt x="1076184" y="227289"/>
                  <a:pt x="1186759" y="301068"/>
                  <a:pt x="1286982" y="387616"/>
                </a:cubicBezTo>
                <a:cubicBezTo>
                  <a:pt x="1313547" y="410457"/>
                  <a:pt x="1316566" y="450510"/>
                  <a:pt x="1293725" y="477075"/>
                </a:cubicBezTo>
                <a:cubicBezTo>
                  <a:pt x="1281638" y="491137"/>
                  <a:pt x="1263998" y="499204"/>
                  <a:pt x="1245453" y="499154"/>
                </a:cubicBezTo>
                <a:lnTo>
                  <a:pt x="1245167" y="499154"/>
                </a:lnTo>
                <a:cubicBezTo>
                  <a:pt x="1229965" y="499301"/>
                  <a:pt x="1215220" y="493956"/>
                  <a:pt x="1203638" y="484104"/>
                </a:cubicBezTo>
                <a:cubicBezTo>
                  <a:pt x="1111407" y="404300"/>
                  <a:pt x="1009633" y="336248"/>
                  <a:pt x="900647" y="281508"/>
                </a:cubicBezTo>
                <a:cubicBezTo>
                  <a:pt x="869295" y="265726"/>
                  <a:pt x="856672" y="227516"/>
                  <a:pt x="872454" y="196164"/>
                </a:cubicBezTo>
                <a:cubicBezTo>
                  <a:pt x="884290" y="172650"/>
                  <a:pt x="908742" y="159670"/>
                  <a:pt x="933455" y="161309"/>
                </a:cubicBezTo>
                <a:close/>
                <a:moveTo>
                  <a:pt x="256260" y="29"/>
                </a:moveTo>
                <a:cubicBezTo>
                  <a:pt x="322331" y="427"/>
                  <a:pt x="388378" y="4909"/>
                  <a:pt x="454020" y="13474"/>
                </a:cubicBezTo>
                <a:cubicBezTo>
                  <a:pt x="488793" y="17752"/>
                  <a:pt x="513514" y="49409"/>
                  <a:pt x="509236" y="84182"/>
                </a:cubicBezTo>
                <a:cubicBezTo>
                  <a:pt x="505303" y="116151"/>
                  <a:pt x="478038" y="140098"/>
                  <a:pt x="445829" y="139871"/>
                </a:cubicBezTo>
                <a:cubicBezTo>
                  <a:pt x="443027" y="139899"/>
                  <a:pt x="440227" y="139740"/>
                  <a:pt x="437447" y="139395"/>
                </a:cubicBezTo>
                <a:cubicBezTo>
                  <a:pt x="316592" y="123615"/>
                  <a:pt x="194247" y="122878"/>
                  <a:pt x="73211" y="137204"/>
                </a:cubicBezTo>
                <a:cubicBezTo>
                  <a:pt x="38532" y="142545"/>
                  <a:pt x="6090" y="118762"/>
                  <a:pt x="749" y="84082"/>
                </a:cubicBezTo>
                <a:cubicBezTo>
                  <a:pt x="-4591" y="49403"/>
                  <a:pt x="19192" y="16961"/>
                  <a:pt x="53871" y="11621"/>
                </a:cubicBezTo>
                <a:cubicBezTo>
                  <a:pt x="55358" y="11392"/>
                  <a:pt x="56852" y="11216"/>
                  <a:pt x="58352" y="11093"/>
                </a:cubicBezTo>
                <a:cubicBezTo>
                  <a:pt x="124093" y="3319"/>
                  <a:pt x="190189" y="-369"/>
                  <a:pt x="256260" y="29"/>
                </a:cubicBezTo>
                <a:close/>
              </a:path>
            </a:pathLst>
          </a:custGeom>
          <a:solidFill>
            <a:schemeClr val="accent4"/>
          </a:solidFill>
          <a:ln w="9525" cap="flat">
            <a:noFill/>
            <a:prstDash val="solid"/>
            <a:miter/>
          </a:ln>
        </p:spPr>
        <p:txBody>
          <a:bodyPr rtlCol="0" anchor="ctr"/>
          <a:lstStyle/>
          <a:p>
            <a:endParaRPr lang="en-US"/>
          </a:p>
        </p:txBody>
      </p:sp>
      <p:sp>
        <p:nvSpPr>
          <p:cNvPr id="27" name="Freeform: Shape 26">
            <a:extLst>
              <a:ext uri="{FF2B5EF4-FFF2-40B4-BE49-F238E27FC236}">
                <a16:creationId xmlns:a16="http://schemas.microsoft.com/office/drawing/2014/main" id="{6691AC69-A76E-4DAB-B565-468B6B87ACF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4132972" y="6258755"/>
            <a:ext cx="1565940" cy="599245"/>
          </a:xfrm>
          <a:custGeom>
            <a:avLst/>
            <a:gdLst>
              <a:gd name="connsiteX0" fmla="*/ 782970 w 1565940"/>
              <a:gd name="connsiteY0" fmla="*/ 0 h 599245"/>
              <a:gd name="connsiteX1" fmla="*/ 1528042 w 1565940"/>
              <a:gd name="connsiteY1" fmla="*/ 480469 h 599245"/>
              <a:gd name="connsiteX2" fmla="*/ 1565940 w 1565940"/>
              <a:gd name="connsiteY2" fmla="*/ 599245 h 599245"/>
              <a:gd name="connsiteX3" fmla="*/ 0 w 1565940"/>
              <a:gd name="connsiteY3" fmla="*/ 599245 h 599245"/>
              <a:gd name="connsiteX4" fmla="*/ 37898 w 1565940"/>
              <a:gd name="connsiteY4" fmla="*/ 480469 h 599245"/>
              <a:gd name="connsiteX5" fmla="*/ 782970 w 1565940"/>
              <a:gd name="connsiteY5" fmla="*/ 0 h 5992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565940" h="599245">
                <a:moveTo>
                  <a:pt x="782970" y="0"/>
                </a:moveTo>
                <a:cubicBezTo>
                  <a:pt x="1117910" y="0"/>
                  <a:pt x="1405287" y="198118"/>
                  <a:pt x="1528042" y="480469"/>
                </a:cubicBezTo>
                <a:lnTo>
                  <a:pt x="1565940" y="599245"/>
                </a:lnTo>
                <a:lnTo>
                  <a:pt x="0" y="599245"/>
                </a:lnTo>
                <a:lnTo>
                  <a:pt x="37898" y="480469"/>
                </a:lnTo>
                <a:cubicBezTo>
                  <a:pt x="160653" y="198118"/>
                  <a:pt x="448030" y="0"/>
                  <a:pt x="782970"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Slide Number Placeholder 1">
            <a:extLst>
              <a:ext uri="{FF2B5EF4-FFF2-40B4-BE49-F238E27FC236}">
                <a16:creationId xmlns:a16="http://schemas.microsoft.com/office/drawing/2014/main" id="{7571167C-1A79-CA68-4040-5FC356F1735B}"/>
              </a:ext>
            </a:extLst>
          </p:cNvPr>
          <p:cNvSpPr>
            <a:spLocks noGrp="1"/>
          </p:cNvSpPr>
          <p:nvPr>
            <p:ph type="sldNum" sz="quarter" idx="12"/>
          </p:nvPr>
        </p:nvSpPr>
        <p:spPr/>
        <p:txBody>
          <a:bodyPr/>
          <a:lstStyle/>
          <a:p>
            <a:fld id="{600EE44C-5A6C-D646-BB28-ACCE754D818D}" type="slidenum">
              <a:rPr lang="en-US" smtClean="0">
                <a:latin typeface="Arial" panose="020B0604020202020204" pitchFamily="34" charset="0"/>
                <a:cs typeface="Arial" panose="020B0604020202020204" pitchFamily="34" charset="0"/>
              </a:rPr>
              <a:t>16</a:t>
            </a:fld>
            <a:endParaRPr lang="en-US">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475452134"/>
      </p:ext>
    </p:extLst>
  </p:cSld>
  <p:clrMapOvr>
    <a:masterClrMapping/>
  </p:clrMapOvr>
  <p:extLst>
    <p:ext uri="{6950BFC3-D8DA-4A85-94F7-54DA5524770B}">
      <p188:commentRel xmlns:p188="http://schemas.microsoft.com/office/powerpoint/2018/8/main" r:id="rId3"/>
    </p:ext>
  </p:extLs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D70DCB-7FBF-DC30-0C0B-312D3E689E8E}"/>
              </a:ext>
            </a:extLst>
          </p:cNvPr>
          <p:cNvSpPr>
            <a:spLocks noGrp="1"/>
          </p:cNvSpPr>
          <p:nvPr>
            <p:ph type="title"/>
          </p:nvPr>
        </p:nvSpPr>
        <p:spPr>
          <a:xfrm>
            <a:off x="629842" y="-269993"/>
            <a:ext cx="10515600" cy="1325563"/>
          </a:xfrm>
        </p:spPr>
        <p:txBody>
          <a:bodyPr/>
          <a:lstStyle/>
          <a:p>
            <a:pPr algn="ctr"/>
            <a:r>
              <a:rPr lang="en-US">
                <a:latin typeface="Arial" panose="020B0604020202020204" pitchFamily="34" charset="0"/>
                <a:cs typeface="Arial" panose="020B0604020202020204" pitchFamily="34" charset="0"/>
              </a:rPr>
              <a:t>12. Screening locations</a:t>
            </a:r>
          </a:p>
        </p:txBody>
      </p:sp>
      <p:sp>
        <p:nvSpPr>
          <p:cNvPr id="5" name="TextBox 4">
            <a:extLst>
              <a:ext uri="{FF2B5EF4-FFF2-40B4-BE49-F238E27FC236}">
                <a16:creationId xmlns:a16="http://schemas.microsoft.com/office/drawing/2014/main" id="{18DDFA69-9885-D36A-90A5-71D4EB224ED6}"/>
              </a:ext>
            </a:extLst>
          </p:cNvPr>
          <p:cNvSpPr txBox="1"/>
          <p:nvPr/>
        </p:nvSpPr>
        <p:spPr>
          <a:xfrm>
            <a:off x="275166" y="5619360"/>
            <a:ext cx="3071813" cy="923330"/>
          </a:xfrm>
          <a:prstGeom prst="rect">
            <a:avLst/>
          </a:prstGeom>
          <a:noFill/>
        </p:spPr>
        <p:txBody>
          <a:bodyPr wrap="square" rtlCol="0">
            <a:spAutoFit/>
          </a:bodyPr>
          <a:lstStyle/>
          <a:p>
            <a:r>
              <a:rPr lang="en-US" sz="1800" b="1" u="sng">
                <a:solidFill>
                  <a:srgbClr val="0563C1"/>
                </a:solidFill>
                <a:effectLst/>
                <a:latin typeface="Arial" panose="020B0604020202020204" pitchFamily="34" charset="0"/>
                <a:ea typeface="Times New Roman" panose="02020603050405020304" pitchFamily="18" charset="0"/>
                <a:cs typeface="Arial" panose="020B0604020202020204" pitchFamily="34" charset="0"/>
                <a:hlinkClick r:id="rId3"/>
              </a:rPr>
              <a:t>Lambeth and Southwark</a:t>
            </a:r>
            <a:r>
              <a:rPr lang="en-US" sz="1800" b="1">
                <a:effectLst/>
                <a:latin typeface="Arial" panose="020B0604020202020204" pitchFamily="34" charset="0"/>
                <a:ea typeface="Times New Roman" panose="02020603050405020304" pitchFamily="18" charset="0"/>
                <a:cs typeface="Arial" panose="020B0604020202020204" pitchFamily="34" charset="0"/>
              </a:rPr>
              <a:t>, also SELBSP office site at 104 Denmark Hill</a:t>
            </a:r>
            <a:endParaRPr lang="en-US">
              <a:latin typeface="Arial" panose="020B0604020202020204" pitchFamily="34" charset="0"/>
              <a:cs typeface="Arial" panose="020B0604020202020204" pitchFamily="34" charset="0"/>
            </a:endParaRPr>
          </a:p>
        </p:txBody>
      </p:sp>
      <p:sp>
        <p:nvSpPr>
          <p:cNvPr id="7" name="TextBox 6">
            <a:extLst>
              <a:ext uri="{FF2B5EF4-FFF2-40B4-BE49-F238E27FC236}">
                <a16:creationId xmlns:a16="http://schemas.microsoft.com/office/drawing/2014/main" id="{24BB6D4F-CEE5-0AC3-F1BB-C6CD6B70F151}"/>
              </a:ext>
            </a:extLst>
          </p:cNvPr>
          <p:cNvSpPr txBox="1"/>
          <p:nvPr/>
        </p:nvSpPr>
        <p:spPr>
          <a:xfrm>
            <a:off x="4186237" y="5619360"/>
            <a:ext cx="4079318" cy="1477328"/>
          </a:xfrm>
          <a:prstGeom prst="rect">
            <a:avLst/>
          </a:prstGeom>
          <a:noFill/>
        </p:spPr>
        <p:txBody>
          <a:bodyPr wrap="square" lIns="91440" tIns="45720" rIns="91440" bIns="45720" rtlCol="0" anchor="t">
            <a:spAutoFit/>
          </a:bodyPr>
          <a:lstStyle/>
          <a:p>
            <a:pPr fontAlgn="base"/>
            <a:r>
              <a:rPr lang="en-US" sz="1800" b="1" dirty="0">
                <a:effectLst/>
                <a:latin typeface="Arial"/>
                <a:ea typeface="Times New Roman" panose="02020603050405020304" pitchFamily="18" charset="0"/>
                <a:cs typeface="Arial"/>
              </a:rPr>
              <a:t>Site </a:t>
            </a:r>
            <a:r>
              <a:rPr lang="en-US" sz="1800" b="1" u="sng" dirty="0">
                <a:solidFill>
                  <a:srgbClr val="0563C1"/>
                </a:solidFill>
                <a:effectLst/>
                <a:latin typeface="Arial"/>
                <a:ea typeface="Times New Roman" panose="02020603050405020304" pitchFamily="18" charset="0"/>
                <a:cs typeface="Arial"/>
                <a:hlinkClick r:id="rId4"/>
              </a:rPr>
              <a:t>at King’s College </a:t>
            </a:r>
            <a:r>
              <a:rPr lang="en-US" b="1" u="sng" dirty="0">
                <a:solidFill>
                  <a:srgbClr val="0563C1"/>
                </a:solidFill>
                <a:latin typeface="Arial"/>
                <a:ea typeface="Times New Roman" panose="02020603050405020304" pitchFamily="18" charset="0"/>
                <a:cs typeface="Arial"/>
                <a:hlinkClick r:id="rId4"/>
              </a:rPr>
              <a:t>Hospital</a:t>
            </a:r>
            <a:r>
              <a:rPr lang="en-US" b="1" dirty="0">
                <a:latin typeface="Arial"/>
                <a:ea typeface="Times New Roman" panose="02020603050405020304" pitchFamily="18" charset="0"/>
                <a:cs typeface="Arial"/>
              </a:rPr>
              <a:t> </a:t>
            </a:r>
            <a:r>
              <a:rPr lang="en-US" sz="1800" b="1" dirty="0">
                <a:effectLst/>
                <a:latin typeface="Arial"/>
                <a:ea typeface="Times New Roman" panose="02020603050405020304" pitchFamily="18" charset="0"/>
                <a:cs typeface="Arial"/>
              </a:rPr>
              <a:t>for</a:t>
            </a:r>
            <a:r>
              <a:rPr lang="en-GB" dirty="0">
                <a:latin typeface="Arial"/>
                <a:ea typeface="Times New Roman" panose="02020603050405020304" pitchFamily="18" charset="0"/>
                <a:cs typeface="Arial"/>
              </a:rPr>
              <a:t> </a:t>
            </a:r>
            <a:r>
              <a:rPr lang="en-US" sz="1800" b="1" dirty="0">
                <a:effectLst/>
                <a:latin typeface="Arial"/>
                <a:ea typeface="Times New Roman" panose="02020603050405020304" pitchFamily="18" charset="0"/>
                <a:cs typeface="Arial"/>
              </a:rPr>
              <a:t>longer appointments, symptomatic</a:t>
            </a:r>
            <a:r>
              <a:rPr lang="en-GB" dirty="0">
                <a:latin typeface="Arial"/>
                <a:ea typeface="Times New Roman" panose="02020603050405020304" pitchFamily="18" charset="0"/>
                <a:cs typeface="Arial"/>
              </a:rPr>
              <a:t> </a:t>
            </a:r>
            <a:r>
              <a:rPr lang="en-US" sz="1800" b="1" dirty="0">
                <a:effectLst/>
                <a:latin typeface="Arial"/>
                <a:ea typeface="Times New Roman" panose="02020603050405020304" pitchFamily="18" charset="0"/>
                <a:cs typeface="Arial"/>
              </a:rPr>
              <a:t>pathway screening and further assessment</a:t>
            </a:r>
            <a:r>
              <a:rPr lang="en-US" b="1" dirty="0">
                <a:latin typeface="Arial"/>
                <a:ea typeface="Times New Roman" panose="02020603050405020304" pitchFamily="18" charset="0"/>
                <a:cs typeface="Arial"/>
              </a:rPr>
              <a:t> </a:t>
            </a:r>
            <a:endParaRPr lang="en-GB" sz="1800" dirty="0">
              <a:effectLst/>
              <a:latin typeface="Arial" panose="020B0604020202020204" pitchFamily="34" charset="0"/>
              <a:ea typeface="Times New Roman" panose="02020603050405020304" pitchFamily="18" charset="0"/>
              <a:cs typeface="Arial" panose="020B0604020202020204" pitchFamily="34" charset="0"/>
            </a:endParaRPr>
          </a:p>
          <a:p>
            <a:endParaRPr lang="en-US" dirty="0"/>
          </a:p>
        </p:txBody>
      </p:sp>
      <p:sp>
        <p:nvSpPr>
          <p:cNvPr id="9" name="TextBox 8">
            <a:extLst>
              <a:ext uri="{FF2B5EF4-FFF2-40B4-BE49-F238E27FC236}">
                <a16:creationId xmlns:a16="http://schemas.microsoft.com/office/drawing/2014/main" id="{BFD02302-5D92-3B4F-175C-DE9B324932A5}"/>
              </a:ext>
            </a:extLst>
          </p:cNvPr>
          <p:cNvSpPr txBox="1"/>
          <p:nvPr/>
        </p:nvSpPr>
        <p:spPr>
          <a:xfrm>
            <a:off x="8339138" y="5619360"/>
            <a:ext cx="3014662" cy="923330"/>
          </a:xfrm>
          <a:prstGeom prst="rect">
            <a:avLst/>
          </a:prstGeom>
          <a:noFill/>
        </p:spPr>
        <p:txBody>
          <a:bodyPr wrap="square" rtlCol="0">
            <a:spAutoFit/>
          </a:bodyPr>
          <a:lstStyle/>
          <a:p>
            <a:r>
              <a:rPr lang="en-US" sz="1800" b="1" u="sng">
                <a:solidFill>
                  <a:srgbClr val="0563C1"/>
                </a:solidFill>
                <a:effectLst/>
                <a:latin typeface="Arial" panose="020B0604020202020204" pitchFamily="34" charset="0"/>
                <a:ea typeface="Times New Roman" panose="02020603050405020304" pitchFamily="18" charset="0"/>
                <a:cs typeface="Arial" panose="020B0604020202020204" pitchFamily="34" charset="0"/>
                <a:hlinkClick r:id="rId5"/>
              </a:rPr>
              <a:t>Greenwich</a:t>
            </a:r>
            <a:r>
              <a:rPr lang="en-US" sz="1800" b="1">
                <a:effectLst/>
                <a:latin typeface="Arial" panose="020B0604020202020204" pitchFamily="34" charset="0"/>
                <a:ea typeface="Times New Roman" panose="02020603050405020304" pitchFamily="18" charset="0"/>
                <a:cs typeface="Arial" panose="020B0604020202020204" pitchFamily="34" charset="0"/>
              </a:rPr>
              <a:t> mobile unit, Memorial Hospital</a:t>
            </a:r>
            <a:endParaRPr lang="en-GB" sz="1800">
              <a:effectLst/>
              <a:latin typeface="Arial" panose="020B0604020202020204" pitchFamily="34" charset="0"/>
              <a:ea typeface="Times New Roman" panose="02020603050405020304" pitchFamily="18" charset="0"/>
              <a:cs typeface="Arial" panose="020B0604020202020204" pitchFamily="34" charset="0"/>
            </a:endParaRPr>
          </a:p>
          <a:p>
            <a:endParaRPr lang="en-US"/>
          </a:p>
        </p:txBody>
      </p:sp>
      <p:sp>
        <p:nvSpPr>
          <p:cNvPr id="3" name="Slide Number Placeholder 2">
            <a:extLst>
              <a:ext uri="{FF2B5EF4-FFF2-40B4-BE49-F238E27FC236}">
                <a16:creationId xmlns:a16="http://schemas.microsoft.com/office/drawing/2014/main" id="{18103C20-3CF2-3C05-E6C6-2C149BEC14EE}"/>
              </a:ext>
            </a:extLst>
          </p:cNvPr>
          <p:cNvSpPr>
            <a:spLocks noGrp="1"/>
          </p:cNvSpPr>
          <p:nvPr>
            <p:ph type="sldNum" sz="quarter" idx="12"/>
          </p:nvPr>
        </p:nvSpPr>
        <p:spPr/>
        <p:txBody>
          <a:bodyPr/>
          <a:lstStyle/>
          <a:p>
            <a:fld id="{600EE44C-5A6C-D646-BB28-ACCE754D818D}" type="slidenum">
              <a:rPr lang="en-US" smtClean="0">
                <a:latin typeface="Arial" panose="020B0604020202020204" pitchFamily="34" charset="0"/>
                <a:cs typeface="Arial" panose="020B0604020202020204" pitchFamily="34" charset="0"/>
              </a:rPr>
              <a:t>17</a:t>
            </a:fld>
            <a:endParaRPr lang="en-US">
              <a:latin typeface="Arial" panose="020B0604020202020204" pitchFamily="34" charset="0"/>
              <a:cs typeface="Arial" panose="020B0604020202020204" pitchFamily="34" charset="0"/>
            </a:endParaRPr>
          </a:p>
        </p:txBody>
      </p:sp>
      <p:pic>
        <p:nvPicPr>
          <p:cNvPr id="13" name="Content Placeholder 12">
            <a:extLst>
              <a:ext uri="{FF2B5EF4-FFF2-40B4-BE49-F238E27FC236}">
                <a16:creationId xmlns:a16="http://schemas.microsoft.com/office/drawing/2014/main" id="{C7364015-2E59-6895-720B-0E5B0F4B2909}"/>
              </a:ext>
            </a:extLst>
          </p:cNvPr>
          <p:cNvPicPr>
            <a:picLocks noGrp="1" noChangeAspect="1"/>
          </p:cNvPicPr>
          <p:nvPr>
            <p:ph idx="1"/>
          </p:nvPr>
        </p:nvPicPr>
        <p:blipFill>
          <a:blip r:embed="rId6"/>
          <a:stretch>
            <a:fillRect/>
          </a:stretch>
        </p:blipFill>
        <p:spPr>
          <a:xfrm>
            <a:off x="136527" y="1546645"/>
            <a:ext cx="3925031" cy="3922828"/>
          </a:xfrm>
        </p:spPr>
      </p:pic>
      <p:pic>
        <p:nvPicPr>
          <p:cNvPr id="15" name="Picture 14">
            <a:extLst>
              <a:ext uri="{FF2B5EF4-FFF2-40B4-BE49-F238E27FC236}">
                <a16:creationId xmlns:a16="http://schemas.microsoft.com/office/drawing/2014/main" id="{94023525-50CB-D99B-4F8E-244243F2C638}"/>
              </a:ext>
            </a:extLst>
          </p:cNvPr>
          <p:cNvPicPr>
            <a:picLocks noChangeAspect="1"/>
          </p:cNvPicPr>
          <p:nvPr/>
        </p:nvPicPr>
        <p:blipFill>
          <a:blip r:embed="rId7"/>
          <a:srcRect/>
          <a:stretch/>
        </p:blipFill>
        <p:spPr>
          <a:xfrm>
            <a:off x="4240028" y="1571201"/>
            <a:ext cx="3847056" cy="3862799"/>
          </a:xfrm>
          <a:prstGeom prst="rect">
            <a:avLst/>
          </a:prstGeom>
          <a:ln w="19050">
            <a:solidFill>
              <a:schemeClr val="tx1"/>
            </a:solidFill>
          </a:ln>
        </p:spPr>
      </p:pic>
      <p:pic>
        <p:nvPicPr>
          <p:cNvPr id="17" name="Picture 16">
            <a:extLst>
              <a:ext uri="{FF2B5EF4-FFF2-40B4-BE49-F238E27FC236}">
                <a16:creationId xmlns:a16="http://schemas.microsoft.com/office/drawing/2014/main" id="{46FF9C0F-305A-0054-3EB7-CECF04E8D41F}"/>
              </a:ext>
            </a:extLst>
          </p:cNvPr>
          <p:cNvPicPr>
            <a:picLocks noChangeAspect="1"/>
          </p:cNvPicPr>
          <p:nvPr/>
        </p:nvPicPr>
        <p:blipFill>
          <a:blip r:embed="rId8"/>
          <a:stretch>
            <a:fillRect/>
          </a:stretch>
        </p:blipFill>
        <p:spPr>
          <a:xfrm>
            <a:off x="8265555" y="1571201"/>
            <a:ext cx="3869159" cy="3877839"/>
          </a:xfrm>
          <a:prstGeom prst="rect">
            <a:avLst/>
          </a:prstGeom>
        </p:spPr>
      </p:pic>
      <p:sp>
        <p:nvSpPr>
          <p:cNvPr id="18" name="TextBox 17">
            <a:extLst>
              <a:ext uri="{FF2B5EF4-FFF2-40B4-BE49-F238E27FC236}">
                <a16:creationId xmlns:a16="http://schemas.microsoft.com/office/drawing/2014/main" id="{C617EBE1-6AA2-1B86-17CA-B73BADF865C7}"/>
              </a:ext>
            </a:extLst>
          </p:cNvPr>
          <p:cNvSpPr txBox="1"/>
          <p:nvPr/>
        </p:nvSpPr>
        <p:spPr>
          <a:xfrm>
            <a:off x="275166" y="931333"/>
            <a:ext cx="10104967" cy="369332"/>
          </a:xfrm>
          <a:prstGeom prst="rect">
            <a:avLst/>
          </a:prstGeom>
          <a:noFill/>
        </p:spPr>
        <p:txBody>
          <a:bodyPr wrap="square" rtlCol="0">
            <a:spAutoFit/>
          </a:bodyPr>
          <a:lstStyle/>
          <a:p>
            <a:r>
              <a:rPr lang="en-GB">
                <a:latin typeface="Arial" panose="020B0604020202020204" pitchFamily="34" charset="0"/>
                <a:cs typeface="Arial" panose="020B0604020202020204" pitchFamily="34" charset="0"/>
              </a:rPr>
              <a:t>Further information about the locations can be found by clicking on the links.</a:t>
            </a:r>
          </a:p>
        </p:txBody>
      </p:sp>
    </p:spTree>
    <p:extLst>
      <p:ext uri="{BB962C8B-B14F-4D97-AF65-F5344CB8AC3E}">
        <p14:creationId xmlns:p14="http://schemas.microsoft.com/office/powerpoint/2010/main" val="389955085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479A7BA6-1F94-57A3-8199-144AE199E1F7}"/>
              </a:ext>
            </a:extLst>
          </p:cNvPr>
          <p:cNvSpPr txBox="1"/>
          <p:nvPr/>
        </p:nvSpPr>
        <p:spPr>
          <a:xfrm>
            <a:off x="3394555" y="172190"/>
            <a:ext cx="1916482" cy="923330"/>
          </a:xfrm>
          <a:prstGeom prst="rect">
            <a:avLst/>
          </a:prstGeom>
          <a:noFill/>
        </p:spPr>
        <p:txBody>
          <a:bodyPr wrap="square" lIns="91440" tIns="45720" rIns="91440" bIns="45720" rtlCol="0" anchor="t">
            <a:spAutoFit/>
          </a:bodyPr>
          <a:lstStyle/>
          <a:p>
            <a:r>
              <a:rPr lang="en-US" sz="1800" b="1" u="sng" dirty="0">
                <a:solidFill>
                  <a:srgbClr val="0563C1"/>
                </a:solidFill>
                <a:effectLst/>
                <a:latin typeface="Arial"/>
                <a:ea typeface="Times New Roman" panose="02020603050405020304" pitchFamily="18" charset="0"/>
                <a:cs typeface="Arial"/>
                <a:hlinkClick r:id="rId2"/>
              </a:rPr>
              <a:t>Bexley</a:t>
            </a:r>
            <a:r>
              <a:rPr lang="en-US" sz="1800" b="1" dirty="0">
                <a:effectLst/>
                <a:latin typeface="Arial"/>
                <a:ea typeface="Times New Roman" panose="02020603050405020304" pitchFamily="18" charset="0"/>
                <a:cs typeface="Arial"/>
              </a:rPr>
              <a:t> mobile units, Queen </a:t>
            </a:r>
            <a:r>
              <a:rPr lang="en-US" b="1" dirty="0">
                <a:latin typeface="Arial"/>
                <a:ea typeface="Times New Roman" panose="02020603050405020304" pitchFamily="18" charset="0"/>
                <a:cs typeface="Arial"/>
              </a:rPr>
              <a:t>Mary's</a:t>
            </a:r>
            <a:r>
              <a:rPr lang="en-US" sz="1800" b="1" dirty="0">
                <a:effectLst/>
                <a:latin typeface="Arial"/>
                <a:ea typeface="Times New Roman" panose="02020603050405020304" pitchFamily="18" charset="0"/>
                <a:cs typeface="Arial"/>
              </a:rPr>
              <a:t> Hospital</a:t>
            </a:r>
            <a:endParaRPr lang="en-US" dirty="0">
              <a:latin typeface="Arial"/>
              <a:cs typeface="Arial"/>
            </a:endParaRPr>
          </a:p>
        </p:txBody>
      </p:sp>
      <p:sp>
        <p:nvSpPr>
          <p:cNvPr id="7" name="TextBox 6">
            <a:extLst>
              <a:ext uri="{FF2B5EF4-FFF2-40B4-BE49-F238E27FC236}">
                <a16:creationId xmlns:a16="http://schemas.microsoft.com/office/drawing/2014/main" id="{071E2FB8-D635-1990-87D7-36E2443C3459}"/>
              </a:ext>
            </a:extLst>
          </p:cNvPr>
          <p:cNvSpPr txBox="1"/>
          <p:nvPr/>
        </p:nvSpPr>
        <p:spPr>
          <a:xfrm>
            <a:off x="3456726" y="3577915"/>
            <a:ext cx="1854312" cy="1200329"/>
          </a:xfrm>
          <a:prstGeom prst="rect">
            <a:avLst/>
          </a:prstGeom>
          <a:noFill/>
        </p:spPr>
        <p:txBody>
          <a:bodyPr wrap="square" rtlCol="0">
            <a:spAutoFit/>
          </a:bodyPr>
          <a:lstStyle/>
          <a:p>
            <a:r>
              <a:rPr lang="en-US" sz="1800" b="1">
                <a:effectLst/>
                <a:latin typeface="Arial" panose="020B0604020202020204" pitchFamily="34" charset="0"/>
                <a:ea typeface="Times New Roman" panose="02020603050405020304" pitchFamily="18" charset="0"/>
                <a:cs typeface="Arial" panose="020B0604020202020204" pitchFamily="34" charset="0"/>
              </a:rPr>
              <a:t>Bromley mobile unit, </a:t>
            </a:r>
            <a:br>
              <a:rPr lang="en-US" sz="1800" b="1">
                <a:effectLst/>
                <a:latin typeface="Arial" panose="020B0604020202020204" pitchFamily="34" charset="0"/>
                <a:ea typeface="Times New Roman" panose="02020603050405020304" pitchFamily="18" charset="0"/>
                <a:cs typeface="Arial" panose="020B0604020202020204" pitchFamily="34" charset="0"/>
              </a:rPr>
            </a:br>
            <a:r>
              <a:rPr lang="en-US" sz="1800" b="1" u="sng">
                <a:solidFill>
                  <a:srgbClr val="0563C1"/>
                </a:solidFill>
                <a:effectLst/>
                <a:latin typeface="Arial" panose="020B0604020202020204" pitchFamily="34" charset="0"/>
                <a:ea typeface="Times New Roman" panose="02020603050405020304" pitchFamily="18" charset="0"/>
                <a:cs typeface="Arial" panose="020B0604020202020204" pitchFamily="34" charset="0"/>
                <a:hlinkClick r:id="rId3"/>
              </a:rPr>
              <a:t>St Paul’s Cray</a:t>
            </a:r>
            <a:endParaRPr lang="en-GB" sz="1800">
              <a:effectLst/>
              <a:latin typeface="Arial" panose="020B0604020202020204" pitchFamily="34" charset="0"/>
              <a:ea typeface="Times New Roman" panose="02020603050405020304" pitchFamily="18" charset="0"/>
              <a:cs typeface="Arial" panose="020B0604020202020204" pitchFamily="34" charset="0"/>
            </a:endParaRPr>
          </a:p>
          <a:p>
            <a:endParaRPr lang="en-US"/>
          </a:p>
        </p:txBody>
      </p:sp>
      <p:sp>
        <p:nvSpPr>
          <p:cNvPr id="9" name="TextBox 8">
            <a:extLst>
              <a:ext uri="{FF2B5EF4-FFF2-40B4-BE49-F238E27FC236}">
                <a16:creationId xmlns:a16="http://schemas.microsoft.com/office/drawing/2014/main" id="{CEE44F8C-3DA1-0D89-348E-7A8D826E4B48}"/>
              </a:ext>
            </a:extLst>
          </p:cNvPr>
          <p:cNvSpPr txBox="1"/>
          <p:nvPr/>
        </p:nvSpPr>
        <p:spPr>
          <a:xfrm>
            <a:off x="9588195" y="181542"/>
            <a:ext cx="2477640" cy="1200329"/>
          </a:xfrm>
          <a:prstGeom prst="rect">
            <a:avLst/>
          </a:prstGeom>
          <a:noFill/>
        </p:spPr>
        <p:txBody>
          <a:bodyPr wrap="square" rtlCol="0">
            <a:spAutoFit/>
          </a:bodyPr>
          <a:lstStyle/>
          <a:p>
            <a:r>
              <a:rPr lang="en-US" sz="1800" b="1" u="sng">
                <a:solidFill>
                  <a:srgbClr val="0563C1"/>
                </a:solidFill>
                <a:effectLst/>
                <a:latin typeface="Arial" panose="020B0604020202020204" pitchFamily="34" charset="0"/>
                <a:ea typeface="Times New Roman" panose="02020603050405020304" pitchFamily="18" charset="0"/>
                <a:cs typeface="Arial" panose="020B0604020202020204" pitchFamily="34" charset="0"/>
                <a:hlinkClick r:id="rId4"/>
              </a:rPr>
              <a:t>Lewisham</a:t>
            </a:r>
            <a:r>
              <a:rPr lang="en-US" sz="1800" b="1">
                <a:effectLst/>
                <a:latin typeface="Arial" panose="020B0604020202020204" pitchFamily="34" charset="0"/>
                <a:ea typeface="Times New Roman" panose="02020603050405020304" pitchFamily="18" charset="0"/>
                <a:cs typeface="Arial" panose="020B0604020202020204" pitchFamily="34" charset="0"/>
              </a:rPr>
              <a:t> mobile unit, Sydenham Sainsbury’s</a:t>
            </a:r>
            <a:endParaRPr lang="en-GB" sz="1800">
              <a:effectLst/>
              <a:latin typeface="Arial" panose="020B0604020202020204" pitchFamily="34" charset="0"/>
              <a:ea typeface="Times New Roman" panose="02020603050405020304" pitchFamily="18" charset="0"/>
              <a:cs typeface="Arial" panose="020B0604020202020204" pitchFamily="34" charset="0"/>
            </a:endParaRPr>
          </a:p>
          <a:p>
            <a:endParaRPr lang="en-US"/>
          </a:p>
        </p:txBody>
      </p:sp>
      <p:sp>
        <p:nvSpPr>
          <p:cNvPr id="14" name="TextBox 13">
            <a:extLst>
              <a:ext uri="{FF2B5EF4-FFF2-40B4-BE49-F238E27FC236}">
                <a16:creationId xmlns:a16="http://schemas.microsoft.com/office/drawing/2014/main" id="{95679879-BFCF-A12F-0B87-90AE035755A1}"/>
              </a:ext>
            </a:extLst>
          </p:cNvPr>
          <p:cNvSpPr txBox="1"/>
          <p:nvPr/>
        </p:nvSpPr>
        <p:spPr>
          <a:xfrm>
            <a:off x="9588195" y="3577914"/>
            <a:ext cx="2485132" cy="646331"/>
          </a:xfrm>
          <a:prstGeom prst="rect">
            <a:avLst/>
          </a:prstGeom>
          <a:noFill/>
        </p:spPr>
        <p:txBody>
          <a:bodyPr wrap="square" rtlCol="0">
            <a:spAutoFit/>
          </a:bodyPr>
          <a:lstStyle/>
          <a:p>
            <a:r>
              <a:rPr lang="en-US" sz="1800" b="1">
                <a:effectLst/>
                <a:latin typeface="Arial" panose="020B0604020202020204" pitchFamily="34" charset="0"/>
                <a:ea typeface="Times New Roman" panose="02020603050405020304" pitchFamily="18" charset="0"/>
                <a:cs typeface="Arial" panose="020B0604020202020204" pitchFamily="34" charset="0"/>
              </a:rPr>
              <a:t>Bromley mobile unit, </a:t>
            </a:r>
            <a:r>
              <a:rPr lang="en-US" sz="1800" b="1" u="sng">
                <a:solidFill>
                  <a:srgbClr val="0563C1"/>
                </a:solidFill>
                <a:effectLst/>
                <a:latin typeface="Arial" panose="020B0604020202020204" pitchFamily="34" charset="0"/>
                <a:ea typeface="Times New Roman" panose="02020603050405020304" pitchFamily="18" charset="0"/>
                <a:cs typeface="Arial" panose="020B0604020202020204" pitchFamily="34" charset="0"/>
                <a:hlinkClick r:id="rId5"/>
              </a:rPr>
              <a:t>The Phoenix Centre</a:t>
            </a:r>
            <a:r>
              <a:rPr lang="en-GB">
                <a:effectLst/>
                <a:latin typeface="Arial" panose="020B0604020202020204" pitchFamily="34" charset="0"/>
                <a:cs typeface="Arial" panose="020B0604020202020204" pitchFamily="34" charset="0"/>
              </a:rPr>
              <a:t> </a:t>
            </a:r>
            <a:endParaRPr lang="en-US">
              <a:latin typeface="Arial" panose="020B0604020202020204" pitchFamily="34" charset="0"/>
              <a:cs typeface="Arial" panose="020B0604020202020204" pitchFamily="34" charset="0"/>
            </a:endParaRPr>
          </a:p>
        </p:txBody>
      </p:sp>
      <p:sp>
        <p:nvSpPr>
          <p:cNvPr id="2" name="Slide Number Placeholder 1">
            <a:extLst>
              <a:ext uri="{FF2B5EF4-FFF2-40B4-BE49-F238E27FC236}">
                <a16:creationId xmlns:a16="http://schemas.microsoft.com/office/drawing/2014/main" id="{A048B4BD-2B00-BE53-D356-8EC9EE13D11F}"/>
              </a:ext>
            </a:extLst>
          </p:cNvPr>
          <p:cNvSpPr>
            <a:spLocks noGrp="1"/>
          </p:cNvSpPr>
          <p:nvPr>
            <p:ph type="sldNum" sz="quarter" idx="12"/>
          </p:nvPr>
        </p:nvSpPr>
        <p:spPr/>
        <p:txBody>
          <a:bodyPr/>
          <a:lstStyle/>
          <a:p>
            <a:fld id="{600EE44C-5A6C-D646-BB28-ACCE754D818D}" type="slidenum">
              <a:rPr lang="en-US" smtClean="0">
                <a:latin typeface="Arial" panose="020B0604020202020204" pitchFamily="34" charset="0"/>
                <a:cs typeface="Arial" panose="020B0604020202020204" pitchFamily="34" charset="0"/>
              </a:rPr>
              <a:t>18</a:t>
            </a:fld>
            <a:endParaRPr lang="en-US">
              <a:latin typeface="Arial" panose="020B0604020202020204" pitchFamily="34" charset="0"/>
              <a:cs typeface="Arial" panose="020B0604020202020204" pitchFamily="34" charset="0"/>
            </a:endParaRPr>
          </a:p>
        </p:txBody>
      </p:sp>
      <p:pic>
        <p:nvPicPr>
          <p:cNvPr id="13" name="Content Placeholder 12">
            <a:extLst>
              <a:ext uri="{FF2B5EF4-FFF2-40B4-BE49-F238E27FC236}">
                <a16:creationId xmlns:a16="http://schemas.microsoft.com/office/drawing/2014/main" id="{EB7E8F45-D342-41A1-76C5-67CEC002B504}"/>
              </a:ext>
            </a:extLst>
          </p:cNvPr>
          <p:cNvPicPr>
            <a:picLocks noGrp="1" noChangeAspect="1"/>
          </p:cNvPicPr>
          <p:nvPr>
            <p:ph idx="1"/>
          </p:nvPr>
        </p:nvPicPr>
        <p:blipFill>
          <a:blip r:embed="rId6"/>
          <a:stretch>
            <a:fillRect/>
          </a:stretch>
        </p:blipFill>
        <p:spPr>
          <a:xfrm>
            <a:off x="126165" y="172190"/>
            <a:ext cx="3268389" cy="3270223"/>
          </a:xfrm>
        </p:spPr>
      </p:pic>
      <p:pic>
        <p:nvPicPr>
          <p:cNvPr id="16" name="Picture 15">
            <a:extLst>
              <a:ext uri="{FF2B5EF4-FFF2-40B4-BE49-F238E27FC236}">
                <a16:creationId xmlns:a16="http://schemas.microsoft.com/office/drawing/2014/main" id="{88923B69-94D7-6EE0-10F2-D8FE1900DC25}"/>
              </a:ext>
            </a:extLst>
          </p:cNvPr>
          <p:cNvPicPr>
            <a:picLocks noChangeAspect="1"/>
          </p:cNvPicPr>
          <p:nvPr/>
        </p:nvPicPr>
        <p:blipFill>
          <a:blip r:embed="rId7"/>
          <a:stretch>
            <a:fillRect/>
          </a:stretch>
        </p:blipFill>
        <p:spPr>
          <a:xfrm>
            <a:off x="118673" y="3491256"/>
            <a:ext cx="3275881" cy="3292398"/>
          </a:xfrm>
          <a:prstGeom prst="rect">
            <a:avLst/>
          </a:prstGeom>
        </p:spPr>
      </p:pic>
      <p:pic>
        <p:nvPicPr>
          <p:cNvPr id="18" name="Picture 17">
            <a:extLst>
              <a:ext uri="{FF2B5EF4-FFF2-40B4-BE49-F238E27FC236}">
                <a16:creationId xmlns:a16="http://schemas.microsoft.com/office/drawing/2014/main" id="{577662D2-13EC-107C-4E8B-47BAAF67494E}"/>
              </a:ext>
            </a:extLst>
          </p:cNvPr>
          <p:cNvPicPr>
            <a:picLocks noChangeAspect="1"/>
          </p:cNvPicPr>
          <p:nvPr/>
        </p:nvPicPr>
        <p:blipFill>
          <a:blip r:embed="rId8"/>
          <a:stretch>
            <a:fillRect/>
          </a:stretch>
        </p:blipFill>
        <p:spPr>
          <a:xfrm>
            <a:off x="5990047" y="136525"/>
            <a:ext cx="3313143" cy="3280085"/>
          </a:xfrm>
          <a:prstGeom prst="rect">
            <a:avLst/>
          </a:prstGeom>
        </p:spPr>
      </p:pic>
      <p:pic>
        <p:nvPicPr>
          <p:cNvPr id="20" name="Picture 19">
            <a:extLst>
              <a:ext uri="{FF2B5EF4-FFF2-40B4-BE49-F238E27FC236}">
                <a16:creationId xmlns:a16="http://schemas.microsoft.com/office/drawing/2014/main" id="{76CD636B-6CF7-5AEB-BB30-B899F039EB5E}"/>
              </a:ext>
            </a:extLst>
          </p:cNvPr>
          <p:cNvPicPr>
            <a:picLocks noChangeAspect="1"/>
          </p:cNvPicPr>
          <p:nvPr/>
        </p:nvPicPr>
        <p:blipFill>
          <a:blip r:embed="rId9"/>
          <a:stretch>
            <a:fillRect/>
          </a:stretch>
        </p:blipFill>
        <p:spPr>
          <a:xfrm>
            <a:off x="5990047" y="3513431"/>
            <a:ext cx="3333623" cy="3270223"/>
          </a:xfrm>
          <a:prstGeom prst="rect">
            <a:avLst/>
          </a:prstGeom>
        </p:spPr>
      </p:pic>
    </p:spTree>
    <p:extLst>
      <p:ext uri="{BB962C8B-B14F-4D97-AF65-F5344CB8AC3E}">
        <p14:creationId xmlns:p14="http://schemas.microsoft.com/office/powerpoint/2010/main" val="360741199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3" name="Rectangle 12">
            <a:extLst>
              <a:ext uri="{FF2B5EF4-FFF2-40B4-BE49-F238E27FC236}">
                <a16:creationId xmlns:a16="http://schemas.microsoft.com/office/drawing/2014/main" id="{35DB3719-6FDC-4E5D-891D-FF40B7300F6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7BCFD015-5437-DEDA-1A0C-4E5F350D4733}"/>
              </a:ext>
            </a:extLst>
          </p:cNvPr>
          <p:cNvSpPr txBox="1"/>
          <p:nvPr/>
        </p:nvSpPr>
        <p:spPr>
          <a:xfrm>
            <a:off x="838200" y="365125"/>
            <a:ext cx="10515600" cy="1325563"/>
          </a:xfrm>
          <a:prstGeom prst="rect">
            <a:avLst/>
          </a:prstGeom>
        </p:spPr>
        <p:txBody>
          <a:bodyPr vert="horz" lIns="91440" tIns="45720" rIns="91440" bIns="45720" rtlCol="0" anchor="ctr">
            <a:normAutofit/>
          </a:bodyPr>
          <a:lstStyle/>
          <a:p>
            <a:pPr>
              <a:lnSpc>
                <a:spcPct val="90000"/>
              </a:lnSpc>
              <a:spcBef>
                <a:spcPct val="0"/>
              </a:spcBef>
              <a:spcAft>
                <a:spcPts val="600"/>
              </a:spcAft>
            </a:pPr>
            <a:r>
              <a:rPr lang="en-US" sz="4400" kern="1200" dirty="0">
                <a:latin typeface="+mj-lt"/>
                <a:ea typeface="+mj-ea"/>
                <a:cs typeface="+mj-cs"/>
              </a:rPr>
              <a:t>Contributors</a:t>
            </a:r>
            <a:r>
              <a:rPr lang="en-US" sz="5400" dirty="0">
                <a:latin typeface="+mj-lt"/>
                <a:ea typeface="+mj-ea"/>
                <a:cs typeface="+mj-cs"/>
              </a:rPr>
              <a:t> </a:t>
            </a:r>
            <a:endParaRPr lang="en-US" sz="5400" kern="1200">
              <a:solidFill>
                <a:schemeClr val="tx1"/>
              </a:solidFill>
              <a:latin typeface="+mj-lt"/>
              <a:ea typeface="+mj-ea"/>
              <a:cs typeface="+mj-cs"/>
            </a:endParaRPr>
          </a:p>
        </p:txBody>
      </p:sp>
      <p:sp>
        <p:nvSpPr>
          <p:cNvPr id="15" name="sketch line">
            <a:extLst>
              <a:ext uri="{FF2B5EF4-FFF2-40B4-BE49-F238E27FC236}">
                <a16:creationId xmlns:a16="http://schemas.microsoft.com/office/drawing/2014/main" id="{E0CBAC23-2E3F-4A90-BA59-F8299F6A543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38200" y="1865313"/>
            <a:ext cx="10424160" cy="18288"/>
          </a:xfrm>
          <a:custGeom>
            <a:avLst/>
            <a:gdLst>
              <a:gd name="connsiteX0" fmla="*/ 0 w 10424160"/>
              <a:gd name="connsiteY0" fmla="*/ 0 h 18288"/>
              <a:gd name="connsiteX1" fmla="*/ 903427 w 10424160"/>
              <a:gd name="connsiteY1" fmla="*/ 0 h 18288"/>
              <a:gd name="connsiteX2" fmla="*/ 1389888 w 10424160"/>
              <a:gd name="connsiteY2" fmla="*/ 0 h 18288"/>
              <a:gd name="connsiteX3" fmla="*/ 2189074 w 10424160"/>
              <a:gd name="connsiteY3" fmla="*/ 0 h 18288"/>
              <a:gd name="connsiteX4" fmla="*/ 2675534 w 10424160"/>
              <a:gd name="connsiteY4" fmla="*/ 0 h 18288"/>
              <a:gd name="connsiteX5" fmla="*/ 3370478 w 10424160"/>
              <a:gd name="connsiteY5" fmla="*/ 0 h 18288"/>
              <a:gd name="connsiteX6" fmla="*/ 4169664 w 10424160"/>
              <a:gd name="connsiteY6" fmla="*/ 0 h 18288"/>
              <a:gd name="connsiteX7" fmla="*/ 4551883 w 10424160"/>
              <a:gd name="connsiteY7" fmla="*/ 0 h 18288"/>
              <a:gd name="connsiteX8" fmla="*/ 4934102 w 10424160"/>
              <a:gd name="connsiteY8" fmla="*/ 0 h 18288"/>
              <a:gd name="connsiteX9" fmla="*/ 5837530 w 10424160"/>
              <a:gd name="connsiteY9" fmla="*/ 0 h 18288"/>
              <a:gd name="connsiteX10" fmla="*/ 6532474 w 10424160"/>
              <a:gd name="connsiteY10" fmla="*/ 0 h 18288"/>
              <a:gd name="connsiteX11" fmla="*/ 6914693 w 10424160"/>
              <a:gd name="connsiteY11" fmla="*/ 0 h 18288"/>
              <a:gd name="connsiteX12" fmla="*/ 7609637 w 10424160"/>
              <a:gd name="connsiteY12" fmla="*/ 0 h 18288"/>
              <a:gd name="connsiteX13" fmla="*/ 8513064 w 10424160"/>
              <a:gd name="connsiteY13" fmla="*/ 0 h 18288"/>
              <a:gd name="connsiteX14" fmla="*/ 9103766 w 10424160"/>
              <a:gd name="connsiteY14" fmla="*/ 0 h 18288"/>
              <a:gd name="connsiteX15" fmla="*/ 9694469 w 10424160"/>
              <a:gd name="connsiteY15" fmla="*/ 0 h 18288"/>
              <a:gd name="connsiteX16" fmla="*/ 10424160 w 10424160"/>
              <a:gd name="connsiteY16" fmla="*/ 0 h 18288"/>
              <a:gd name="connsiteX17" fmla="*/ 10424160 w 10424160"/>
              <a:gd name="connsiteY17" fmla="*/ 18288 h 18288"/>
              <a:gd name="connsiteX18" fmla="*/ 9729216 w 10424160"/>
              <a:gd name="connsiteY18" fmla="*/ 18288 h 18288"/>
              <a:gd name="connsiteX19" fmla="*/ 8930030 w 10424160"/>
              <a:gd name="connsiteY19" fmla="*/ 18288 h 18288"/>
              <a:gd name="connsiteX20" fmla="*/ 8130845 w 10424160"/>
              <a:gd name="connsiteY20" fmla="*/ 18288 h 18288"/>
              <a:gd name="connsiteX21" fmla="*/ 7644384 w 10424160"/>
              <a:gd name="connsiteY21" fmla="*/ 18288 h 18288"/>
              <a:gd name="connsiteX22" fmla="*/ 6740957 w 10424160"/>
              <a:gd name="connsiteY22" fmla="*/ 18288 h 18288"/>
              <a:gd name="connsiteX23" fmla="*/ 6046013 w 10424160"/>
              <a:gd name="connsiteY23" fmla="*/ 18288 h 18288"/>
              <a:gd name="connsiteX24" fmla="*/ 5663794 w 10424160"/>
              <a:gd name="connsiteY24" fmla="*/ 18288 h 18288"/>
              <a:gd name="connsiteX25" fmla="*/ 4968850 w 10424160"/>
              <a:gd name="connsiteY25" fmla="*/ 18288 h 18288"/>
              <a:gd name="connsiteX26" fmla="*/ 4378147 w 10424160"/>
              <a:gd name="connsiteY26" fmla="*/ 18288 h 18288"/>
              <a:gd name="connsiteX27" fmla="*/ 3787445 w 10424160"/>
              <a:gd name="connsiteY27" fmla="*/ 18288 h 18288"/>
              <a:gd name="connsiteX28" fmla="*/ 3196742 w 10424160"/>
              <a:gd name="connsiteY28" fmla="*/ 18288 h 18288"/>
              <a:gd name="connsiteX29" fmla="*/ 2606040 w 10424160"/>
              <a:gd name="connsiteY29" fmla="*/ 18288 h 18288"/>
              <a:gd name="connsiteX30" fmla="*/ 1806854 w 10424160"/>
              <a:gd name="connsiteY30" fmla="*/ 18288 h 18288"/>
              <a:gd name="connsiteX31" fmla="*/ 1111910 w 10424160"/>
              <a:gd name="connsiteY31" fmla="*/ 18288 h 18288"/>
              <a:gd name="connsiteX32" fmla="*/ 729691 w 10424160"/>
              <a:gd name="connsiteY32" fmla="*/ 18288 h 18288"/>
              <a:gd name="connsiteX33" fmla="*/ 0 w 10424160"/>
              <a:gd name="connsiteY33" fmla="*/ 18288 h 18288"/>
              <a:gd name="connsiteX34" fmla="*/ 0 w 10424160"/>
              <a:gd name="connsiteY34"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0424160" h="18288" fill="none" extrusionOk="0">
                <a:moveTo>
                  <a:pt x="0" y="0"/>
                </a:moveTo>
                <a:cubicBezTo>
                  <a:pt x="251416" y="-3874"/>
                  <a:pt x="479411" y="-20508"/>
                  <a:pt x="903427" y="0"/>
                </a:cubicBezTo>
                <a:cubicBezTo>
                  <a:pt x="1327443" y="20508"/>
                  <a:pt x="1177990" y="-7387"/>
                  <a:pt x="1389888" y="0"/>
                </a:cubicBezTo>
                <a:cubicBezTo>
                  <a:pt x="1601786" y="7387"/>
                  <a:pt x="1928602" y="-6697"/>
                  <a:pt x="2189074" y="0"/>
                </a:cubicBezTo>
                <a:cubicBezTo>
                  <a:pt x="2449546" y="6697"/>
                  <a:pt x="2440085" y="-21144"/>
                  <a:pt x="2675534" y="0"/>
                </a:cubicBezTo>
                <a:cubicBezTo>
                  <a:pt x="2910983" y="21144"/>
                  <a:pt x="3026158" y="-11124"/>
                  <a:pt x="3370478" y="0"/>
                </a:cubicBezTo>
                <a:cubicBezTo>
                  <a:pt x="3714798" y="11124"/>
                  <a:pt x="3864539" y="-10660"/>
                  <a:pt x="4169664" y="0"/>
                </a:cubicBezTo>
                <a:cubicBezTo>
                  <a:pt x="4474789" y="10660"/>
                  <a:pt x="4471218" y="16488"/>
                  <a:pt x="4551883" y="0"/>
                </a:cubicBezTo>
                <a:cubicBezTo>
                  <a:pt x="4632548" y="-16488"/>
                  <a:pt x="4786830" y="7986"/>
                  <a:pt x="4934102" y="0"/>
                </a:cubicBezTo>
                <a:cubicBezTo>
                  <a:pt x="5081374" y="-7986"/>
                  <a:pt x="5575881" y="-33003"/>
                  <a:pt x="5837530" y="0"/>
                </a:cubicBezTo>
                <a:cubicBezTo>
                  <a:pt x="6099179" y="33003"/>
                  <a:pt x="6305895" y="14170"/>
                  <a:pt x="6532474" y="0"/>
                </a:cubicBezTo>
                <a:cubicBezTo>
                  <a:pt x="6759053" y="-14170"/>
                  <a:pt x="6726707" y="16121"/>
                  <a:pt x="6914693" y="0"/>
                </a:cubicBezTo>
                <a:cubicBezTo>
                  <a:pt x="7102679" y="-16121"/>
                  <a:pt x="7397857" y="32594"/>
                  <a:pt x="7609637" y="0"/>
                </a:cubicBezTo>
                <a:cubicBezTo>
                  <a:pt x="7821417" y="-32594"/>
                  <a:pt x="8141235" y="-3745"/>
                  <a:pt x="8513064" y="0"/>
                </a:cubicBezTo>
                <a:cubicBezTo>
                  <a:pt x="8884893" y="3745"/>
                  <a:pt x="8877548" y="3359"/>
                  <a:pt x="9103766" y="0"/>
                </a:cubicBezTo>
                <a:cubicBezTo>
                  <a:pt x="9329984" y="-3359"/>
                  <a:pt x="9545570" y="-17843"/>
                  <a:pt x="9694469" y="0"/>
                </a:cubicBezTo>
                <a:cubicBezTo>
                  <a:pt x="9843368" y="17843"/>
                  <a:pt x="10162477" y="-1217"/>
                  <a:pt x="10424160" y="0"/>
                </a:cubicBezTo>
                <a:cubicBezTo>
                  <a:pt x="10424498" y="7640"/>
                  <a:pt x="10423710" y="11289"/>
                  <a:pt x="10424160" y="18288"/>
                </a:cubicBezTo>
                <a:cubicBezTo>
                  <a:pt x="10184680" y="20716"/>
                  <a:pt x="10034768" y="-9357"/>
                  <a:pt x="9729216" y="18288"/>
                </a:cubicBezTo>
                <a:cubicBezTo>
                  <a:pt x="9423664" y="45933"/>
                  <a:pt x="9309220" y="36372"/>
                  <a:pt x="8930030" y="18288"/>
                </a:cubicBezTo>
                <a:cubicBezTo>
                  <a:pt x="8550840" y="204"/>
                  <a:pt x="8513376" y="34707"/>
                  <a:pt x="8130845" y="18288"/>
                </a:cubicBezTo>
                <a:cubicBezTo>
                  <a:pt x="7748315" y="1869"/>
                  <a:pt x="7864674" y="19659"/>
                  <a:pt x="7644384" y="18288"/>
                </a:cubicBezTo>
                <a:cubicBezTo>
                  <a:pt x="7424094" y="16917"/>
                  <a:pt x="6947001" y="55680"/>
                  <a:pt x="6740957" y="18288"/>
                </a:cubicBezTo>
                <a:cubicBezTo>
                  <a:pt x="6534913" y="-19104"/>
                  <a:pt x="6313809" y="33391"/>
                  <a:pt x="6046013" y="18288"/>
                </a:cubicBezTo>
                <a:cubicBezTo>
                  <a:pt x="5778217" y="3185"/>
                  <a:pt x="5786775" y="1439"/>
                  <a:pt x="5663794" y="18288"/>
                </a:cubicBezTo>
                <a:cubicBezTo>
                  <a:pt x="5540813" y="35137"/>
                  <a:pt x="5204724" y="25434"/>
                  <a:pt x="4968850" y="18288"/>
                </a:cubicBezTo>
                <a:cubicBezTo>
                  <a:pt x="4732976" y="11142"/>
                  <a:pt x="4559928" y="34568"/>
                  <a:pt x="4378147" y="18288"/>
                </a:cubicBezTo>
                <a:cubicBezTo>
                  <a:pt x="4196366" y="2008"/>
                  <a:pt x="3992200" y="35409"/>
                  <a:pt x="3787445" y="18288"/>
                </a:cubicBezTo>
                <a:cubicBezTo>
                  <a:pt x="3582690" y="1167"/>
                  <a:pt x="3488876" y="-7583"/>
                  <a:pt x="3196742" y="18288"/>
                </a:cubicBezTo>
                <a:cubicBezTo>
                  <a:pt x="2904608" y="44159"/>
                  <a:pt x="2729828" y="45906"/>
                  <a:pt x="2606040" y="18288"/>
                </a:cubicBezTo>
                <a:cubicBezTo>
                  <a:pt x="2482252" y="-9330"/>
                  <a:pt x="2000672" y="-5498"/>
                  <a:pt x="1806854" y="18288"/>
                </a:cubicBezTo>
                <a:cubicBezTo>
                  <a:pt x="1613036" y="42074"/>
                  <a:pt x="1310933" y="-4240"/>
                  <a:pt x="1111910" y="18288"/>
                </a:cubicBezTo>
                <a:cubicBezTo>
                  <a:pt x="912887" y="40816"/>
                  <a:pt x="891560" y="1701"/>
                  <a:pt x="729691" y="18288"/>
                </a:cubicBezTo>
                <a:cubicBezTo>
                  <a:pt x="567822" y="34875"/>
                  <a:pt x="203025" y="34462"/>
                  <a:pt x="0" y="18288"/>
                </a:cubicBezTo>
                <a:cubicBezTo>
                  <a:pt x="-82" y="11708"/>
                  <a:pt x="-178" y="8956"/>
                  <a:pt x="0" y="0"/>
                </a:cubicBezTo>
                <a:close/>
              </a:path>
              <a:path w="10424160" h="18288" stroke="0" extrusionOk="0">
                <a:moveTo>
                  <a:pt x="0" y="0"/>
                </a:moveTo>
                <a:cubicBezTo>
                  <a:pt x="119910" y="17195"/>
                  <a:pt x="345032" y="1652"/>
                  <a:pt x="590702" y="0"/>
                </a:cubicBezTo>
                <a:cubicBezTo>
                  <a:pt x="836372" y="-1652"/>
                  <a:pt x="830717" y="-10944"/>
                  <a:pt x="972922" y="0"/>
                </a:cubicBezTo>
                <a:cubicBezTo>
                  <a:pt x="1115127" y="10944"/>
                  <a:pt x="1638708" y="17269"/>
                  <a:pt x="1876349" y="0"/>
                </a:cubicBezTo>
                <a:cubicBezTo>
                  <a:pt x="2113990" y="-17269"/>
                  <a:pt x="2263529" y="27642"/>
                  <a:pt x="2467051" y="0"/>
                </a:cubicBezTo>
                <a:cubicBezTo>
                  <a:pt x="2670573" y="-27642"/>
                  <a:pt x="2867743" y="-1552"/>
                  <a:pt x="3057754" y="0"/>
                </a:cubicBezTo>
                <a:cubicBezTo>
                  <a:pt x="3247765" y="1552"/>
                  <a:pt x="3729099" y="45169"/>
                  <a:pt x="3961181" y="0"/>
                </a:cubicBezTo>
                <a:cubicBezTo>
                  <a:pt x="4193263" y="-45169"/>
                  <a:pt x="4313735" y="4067"/>
                  <a:pt x="4447642" y="0"/>
                </a:cubicBezTo>
                <a:cubicBezTo>
                  <a:pt x="4581549" y="-4067"/>
                  <a:pt x="5123626" y="11867"/>
                  <a:pt x="5351069" y="0"/>
                </a:cubicBezTo>
                <a:cubicBezTo>
                  <a:pt x="5578512" y="-11867"/>
                  <a:pt x="6044105" y="-19983"/>
                  <a:pt x="6254496" y="0"/>
                </a:cubicBezTo>
                <a:cubicBezTo>
                  <a:pt x="6464887" y="19983"/>
                  <a:pt x="6664731" y="4232"/>
                  <a:pt x="6949440" y="0"/>
                </a:cubicBezTo>
                <a:cubicBezTo>
                  <a:pt x="7234149" y="-4232"/>
                  <a:pt x="7497205" y="28731"/>
                  <a:pt x="7852867" y="0"/>
                </a:cubicBezTo>
                <a:cubicBezTo>
                  <a:pt x="8208529" y="-28731"/>
                  <a:pt x="8287556" y="2616"/>
                  <a:pt x="8443570" y="0"/>
                </a:cubicBezTo>
                <a:cubicBezTo>
                  <a:pt x="8599584" y="-2616"/>
                  <a:pt x="8871283" y="-14113"/>
                  <a:pt x="9034272" y="0"/>
                </a:cubicBezTo>
                <a:cubicBezTo>
                  <a:pt x="9197261" y="14113"/>
                  <a:pt x="9604978" y="-35623"/>
                  <a:pt x="9833458" y="0"/>
                </a:cubicBezTo>
                <a:cubicBezTo>
                  <a:pt x="10061938" y="35623"/>
                  <a:pt x="10231944" y="-8194"/>
                  <a:pt x="10424160" y="0"/>
                </a:cubicBezTo>
                <a:cubicBezTo>
                  <a:pt x="10424285" y="4395"/>
                  <a:pt x="10424085" y="9776"/>
                  <a:pt x="10424160" y="18288"/>
                </a:cubicBezTo>
                <a:cubicBezTo>
                  <a:pt x="10058736" y="-5772"/>
                  <a:pt x="9942989" y="-18764"/>
                  <a:pt x="9624974" y="18288"/>
                </a:cubicBezTo>
                <a:cubicBezTo>
                  <a:pt x="9306959" y="55340"/>
                  <a:pt x="9229263" y="24995"/>
                  <a:pt x="8930030" y="18288"/>
                </a:cubicBezTo>
                <a:cubicBezTo>
                  <a:pt x="8630797" y="11581"/>
                  <a:pt x="8647263" y="10931"/>
                  <a:pt x="8547811" y="18288"/>
                </a:cubicBezTo>
                <a:cubicBezTo>
                  <a:pt x="8448359" y="25645"/>
                  <a:pt x="8173221" y="219"/>
                  <a:pt x="8061350" y="18288"/>
                </a:cubicBezTo>
                <a:cubicBezTo>
                  <a:pt x="7949479" y="36357"/>
                  <a:pt x="7437002" y="17516"/>
                  <a:pt x="7157923" y="18288"/>
                </a:cubicBezTo>
                <a:cubicBezTo>
                  <a:pt x="6878844" y="19060"/>
                  <a:pt x="6610241" y="8864"/>
                  <a:pt x="6462979" y="18288"/>
                </a:cubicBezTo>
                <a:cubicBezTo>
                  <a:pt x="6315717" y="27712"/>
                  <a:pt x="6124879" y="4989"/>
                  <a:pt x="5976518" y="18288"/>
                </a:cubicBezTo>
                <a:cubicBezTo>
                  <a:pt x="5828157" y="31587"/>
                  <a:pt x="5566880" y="7112"/>
                  <a:pt x="5281574" y="18288"/>
                </a:cubicBezTo>
                <a:cubicBezTo>
                  <a:pt x="4996268" y="29464"/>
                  <a:pt x="5085614" y="20493"/>
                  <a:pt x="4899355" y="18288"/>
                </a:cubicBezTo>
                <a:cubicBezTo>
                  <a:pt x="4713096" y="16083"/>
                  <a:pt x="4606138" y="34359"/>
                  <a:pt x="4517136" y="18288"/>
                </a:cubicBezTo>
                <a:cubicBezTo>
                  <a:pt x="4428134" y="2217"/>
                  <a:pt x="4125335" y="52414"/>
                  <a:pt x="3822192" y="18288"/>
                </a:cubicBezTo>
                <a:cubicBezTo>
                  <a:pt x="3519049" y="-15838"/>
                  <a:pt x="3453132" y="3859"/>
                  <a:pt x="3335731" y="18288"/>
                </a:cubicBezTo>
                <a:cubicBezTo>
                  <a:pt x="3218330" y="32717"/>
                  <a:pt x="2718749" y="-13936"/>
                  <a:pt x="2536546" y="18288"/>
                </a:cubicBezTo>
                <a:cubicBezTo>
                  <a:pt x="2354343" y="50512"/>
                  <a:pt x="2190669" y="3238"/>
                  <a:pt x="2050085" y="18288"/>
                </a:cubicBezTo>
                <a:cubicBezTo>
                  <a:pt x="1909501" y="33338"/>
                  <a:pt x="1520975" y="3062"/>
                  <a:pt x="1250899" y="18288"/>
                </a:cubicBezTo>
                <a:cubicBezTo>
                  <a:pt x="980823" y="33514"/>
                  <a:pt x="992936" y="28036"/>
                  <a:pt x="868680" y="18288"/>
                </a:cubicBezTo>
                <a:cubicBezTo>
                  <a:pt x="744424" y="8540"/>
                  <a:pt x="230364" y="33365"/>
                  <a:pt x="0" y="18288"/>
                </a:cubicBezTo>
                <a:cubicBezTo>
                  <a:pt x="-504" y="12101"/>
                  <a:pt x="-591" y="7719"/>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Slide Number Placeholder 6">
            <a:extLst>
              <a:ext uri="{FF2B5EF4-FFF2-40B4-BE49-F238E27FC236}">
                <a16:creationId xmlns:a16="http://schemas.microsoft.com/office/drawing/2014/main" id="{902EDE22-1F73-1F19-B550-E76175F55489}"/>
              </a:ext>
            </a:extLst>
          </p:cNvPr>
          <p:cNvSpPr>
            <a:spLocks noGrp="1"/>
          </p:cNvSpPr>
          <p:nvPr>
            <p:ph type="sldNum" sz="quarter" idx="12"/>
          </p:nvPr>
        </p:nvSpPr>
        <p:spPr>
          <a:xfrm>
            <a:off x="8610600" y="6356350"/>
            <a:ext cx="2743200" cy="365125"/>
          </a:xfrm>
        </p:spPr>
        <p:txBody>
          <a:bodyPr vert="horz" lIns="91440" tIns="45720" rIns="91440" bIns="45720" rtlCol="0" anchor="ctr">
            <a:normAutofit/>
          </a:bodyPr>
          <a:lstStyle/>
          <a:p>
            <a:pPr>
              <a:spcAft>
                <a:spcPts val="600"/>
              </a:spcAft>
            </a:pPr>
            <a:fld id="{600EE44C-5A6C-D646-BB28-ACCE754D818D}" type="slidenum">
              <a:rPr lang="en-US" smtClean="0"/>
              <a:pPr>
                <a:spcAft>
                  <a:spcPts val="600"/>
                </a:spcAft>
              </a:pPr>
              <a:t>19</a:t>
            </a:fld>
            <a:endParaRPr lang="en-US"/>
          </a:p>
        </p:txBody>
      </p:sp>
      <p:graphicFrame>
        <p:nvGraphicFramePr>
          <p:cNvPr id="41" name="TextBox 4">
            <a:extLst>
              <a:ext uri="{FF2B5EF4-FFF2-40B4-BE49-F238E27FC236}">
                <a16:creationId xmlns:a16="http://schemas.microsoft.com/office/drawing/2014/main" id="{01AFA032-8507-A14A-DBC7-A0E5B5CD2BE9}"/>
              </a:ext>
            </a:extLst>
          </p:cNvPr>
          <p:cNvGraphicFramePr/>
          <p:nvPr>
            <p:extLst>
              <p:ext uri="{D42A27DB-BD31-4B8C-83A1-F6EECF244321}">
                <p14:modId xmlns:p14="http://schemas.microsoft.com/office/powerpoint/2010/main" val="2468322760"/>
              </p:ext>
            </p:extLst>
          </p:nvPr>
        </p:nvGraphicFramePr>
        <p:xfrm>
          <a:off x="838200" y="2228087"/>
          <a:ext cx="10515600" cy="394887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39460606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907EF6B7-1338-4443-8C46-6A318D952D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DAAE4CDD-124C-4DCF-9584-B6033B545D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167271" cy="6858000"/>
          </a:xfrm>
          <a:custGeom>
            <a:avLst/>
            <a:gdLst>
              <a:gd name="connsiteX0" fmla="*/ 0 w 4167271"/>
              <a:gd name="connsiteY0" fmla="*/ 0 h 6858000"/>
              <a:gd name="connsiteX1" fmla="*/ 2259550 w 4167271"/>
              <a:gd name="connsiteY1" fmla="*/ 0 h 6858000"/>
              <a:gd name="connsiteX2" fmla="*/ 2387803 w 4167271"/>
              <a:gd name="connsiteY2" fmla="*/ 82222 h 6858000"/>
              <a:gd name="connsiteX3" fmla="*/ 4167271 w 4167271"/>
              <a:gd name="connsiteY3" fmla="*/ 3429000 h 6858000"/>
              <a:gd name="connsiteX4" fmla="*/ 2387803 w 4167271"/>
              <a:gd name="connsiteY4" fmla="*/ 6775779 h 6858000"/>
              <a:gd name="connsiteX5" fmla="*/ 2259550 w 4167271"/>
              <a:gd name="connsiteY5" fmla="*/ 6858000 h 6858000"/>
              <a:gd name="connsiteX6" fmla="*/ 0 w 416727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67271" h="6858000">
                <a:moveTo>
                  <a:pt x="0" y="0"/>
                </a:moveTo>
                <a:lnTo>
                  <a:pt x="2259550" y="0"/>
                </a:lnTo>
                <a:lnTo>
                  <a:pt x="2387803" y="82222"/>
                </a:lnTo>
                <a:cubicBezTo>
                  <a:pt x="3461407" y="807534"/>
                  <a:pt x="4167271" y="2035835"/>
                  <a:pt x="4167271" y="3429000"/>
                </a:cubicBezTo>
                <a:cubicBezTo>
                  <a:pt x="4167271" y="4822165"/>
                  <a:pt x="3461407" y="6050467"/>
                  <a:pt x="2387803" y="6775779"/>
                </a:cubicBezTo>
                <a:lnTo>
                  <a:pt x="2259550" y="6858000"/>
                </a:lnTo>
                <a:lnTo>
                  <a:pt x="0" y="6858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C5306446-F37E-30F1-77FE-1D747DF12323}"/>
              </a:ext>
            </a:extLst>
          </p:cNvPr>
          <p:cNvSpPr>
            <a:spLocks noGrp="1"/>
          </p:cNvSpPr>
          <p:nvPr>
            <p:ph type="title"/>
          </p:nvPr>
        </p:nvSpPr>
        <p:spPr>
          <a:xfrm>
            <a:off x="686834" y="1153572"/>
            <a:ext cx="3200400" cy="4461163"/>
          </a:xfrm>
        </p:spPr>
        <p:txBody>
          <a:bodyPr>
            <a:normAutofit/>
          </a:bodyPr>
          <a:lstStyle/>
          <a:p>
            <a:r>
              <a:rPr lang="en-US">
                <a:solidFill>
                  <a:srgbClr val="FFFFFF"/>
                </a:solidFill>
                <a:latin typeface="Arial" panose="020B0604020202020204" pitchFamily="34" charset="0"/>
                <a:cs typeface="Arial" panose="020B0604020202020204" pitchFamily="34" charset="0"/>
              </a:rPr>
              <a:t>Contents page</a:t>
            </a:r>
          </a:p>
        </p:txBody>
      </p:sp>
      <p:sp>
        <p:nvSpPr>
          <p:cNvPr id="12" name="Arc 11">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7550402" y="2455479"/>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D7F81AEB-BBC5-9C02-6B43-D08D81552C64}"/>
              </a:ext>
            </a:extLst>
          </p:cNvPr>
          <p:cNvSpPr>
            <a:spLocks noGrp="1"/>
          </p:cNvSpPr>
          <p:nvPr>
            <p:ph idx="1"/>
          </p:nvPr>
        </p:nvSpPr>
        <p:spPr>
          <a:xfrm>
            <a:off x="4167271" y="588168"/>
            <a:ext cx="7938589" cy="5585619"/>
          </a:xfrm>
        </p:spPr>
        <p:txBody>
          <a:bodyPr anchor="ctr">
            <a:normAutofit fontScale="92500" lnSpcReduction="10000"/>
          </a:bodyPr>
          <a:lstStyle/>
          <a:p>
            <a:pPr marL="514350" indent="-514350">
              <a:buAutoNum type="arabicPeriod"/>
            </a:pPr>
            <a:r>
              <a:rPr lang="en-US" dirty="0">
                <a:latin typeface="Arial" panose="020B0604020202020204" pitchFamily="34" charset="0"/>
                <a:cs typeface="Arial" panose="020B0604020202020204" pitchFamily="34" charset="0"/>
                <a:hlinkClick r:id="rId3" action="ppaction://hlinksldjump"/>
              </a:rPr>
              <a:t>Purpose</a:t>
            </a:r>
            <a:r>
              <a:rPr lang="en-US" dirty="0">
                <a:latin typeface="Arial" panose="020B0604020202020204" pitchFamily="34" charset="0"/>
                <a:cs typeface="Arial" panose="020B0604020202020204" pitchFamily="34" charset="0"/>
              </a:rPr>
              <a:t>……………………………………………3</a:t>
            </a:r>
          </a:p>
          <a:p>
            <a:pPr marL="514350" indent="-514350">
              <a:buAutoNum type="arabicPeriod"/>
            </a:pPr>
            <a:r>
              <a:rPr lang="en-US" dirty="0">
                <a:latin typeface="Arial" panose="020B0604020202020204" pitchFamily="34" charset="0"/>
                <a:cs typeface="Arial" panose="020B0604020202020204" pitchFamily="34" charset="0"/>
                <a:hlinkClick r:id="rId4" action="ppaction://hlinksldjump"/>
              </a:rPr>
              <a:t>Context</a:t>
            </a:r>
            <a:r>
              <a:rPr lang="en-US" dirty="0">
                <a:latin typeface="Arial" panose="020B0604020202020204" pitchFamily="34" charset="0"/>
                <a:cs typeface="Arial" panose="020B0604020202020204" pitchFamily="34" charset="0"/>
              </a:rPr>
              <a:t>…………………………………………...4-5</a:t>
            </a:r>
          </a:p>
          <a:p>
            <a:pPr marL="514350" indent="-514350">
              <a:buAutoNum type="arabicPeriod"/>
            </a:pPr>
            <a:r>
              <a:rPr lang="en-US" dirty="0">
                <a:latin typeface="Arial" panose="020B0604020202020204" pitchFamily="34" charset="0"/>
                <a:cs typeface="Arial" panose="020B0604020202020204" pitchFamily="34" charset="0"/>
                <a:hlinkClick r:id="rId5" action="ppaction://hlinksldjump"/>
              </a:rPr>
              <a:t>What is breast screening?.</a:t>
            </a:r>
            <a:r>
              <a:rPr lang="en-US" dirty="0">
                <a:latin typeface="Arial" panose="020B0604020202020204" pitchFamily="34" charset="0"/>
                <a:cs typeface="Arial" panose="020B0604020202020204" pitchFamily="34" charset="0"/>
              </a:rPr>
              <a:t>..............................6-7</a:t>
            </a:r>
          </a:p>
          <a:p>
            <a:pPr marL="514350" indent="-514350">
              <a:buAutoNum type="arabicPeriod"/>
            </a:pPr>
            <a:r>
              <a:rPr lang="en-US" dirty="0">
                <a:latin typeface="Arial" panose="020B0604020202020204" pitchFamily="34" charset="0"/>
                <a:cs typeface="Arial" panose="020B0604020202020204" pitchFamily="34" charset="0"/>
                <a:hlinkClick r:id="rId6" action="ppaction://hlinksldjump"/>
              </a:rPr>
              <a:t>Invitations</a:t>
            </a:r>
            <a:r>
              <a:rPr lang="en-US" dirty="0">
                <a:latin typeface="Arial" panose="020B0604020202020204" pitchFamily="34" charset="0"/>
                <a:cs typeface="Arial" panose="020B0604020202020204" pitchFamily="34" charset="0"/>
              </a:rPr>
              <a:t>……………………………………..…….8</a:t>
            </a:r>
          </a:p>
          <a:p>
            <a:pPr marL="514350" indent="-514350">
              <a:buAutoNum type="arabicPeriod"/>
            </a:pPr>
            <a:r>
              <a:rPr lang="en-US" dirty="0">
                <a:latin typeface="Arial" panose="020B0604020202020204" pitchFamily="34" charset="0"/>
                <a:cs typeface="Arial" panose="020B0604020202020204" pitchFamily="34" charset="0"/>
                <a:hlinkClick r:id="rId7" action="ppaction://hlinksldjump"/>
              </a:rPr>
              <a:t>Reasonable adjustments</a:t>
            </a:r>
            <a:r>
              <a:rPr lang="en-US" dirty="0">
                <a:latin typeface="Arial" panose="020B0604020202020204" pitchFamily="34" charset="0"/>
                <a:cs typeface="Arial" panose="020B0604020202020204" pitchFamily="34" charset="0"/>
              </a:rPr>
              <a:t>………………………....9</a:t>
            </a:r>
          </a:p>
          <a:p>
            <a:pPr marL="514350" indent="-514350">
              <a:buAutoNum type="arabicPeriod"/>
            </a:pPr>
            <a:r>
              <a:rPr lang="en-US" dirty="0">
                <a:latin typeface="Arial" panose="020B0604020202020204" pitchFamily="34" charset="0"/>
                <a:cs typeface="Arial" panose="020B0604020202020204" pitchFamily="34" charset="0"/>
                <a:hlinkClick r:id="rId8" action="ppaction://hlinksldjump"/>
              </a:rPr>
              <a:t>Pros and cons of attending breast screening</a:t>
            </a:r>
            <a:r>
              <a:rPr lang="en-US" dirty="0">
                <a:latin typeface="Arial" panose="020B0604020202020204" pitchFamily="34" charset="0"/>
                <a:cs typeface="Arial" panose="020B0604020202020204" pitchFamily="34" charset="0"/>
              </a:rPr>
              <a:t>…11</a:t>
            </a:r>
          </a:p>
          <a:p>
            <a:pPr marL="514350" indent="-514350">
              <a:buAutoNum type="arabicPeriod"/>
            </a:pPr>
            <a:r>
              <a:rPr lang="en-US" dirty="0">
                <a:latin typeface="Arial" panose="020B0604020202020204" pitchFamily="34" charset="0"/>
                <a:cs typeface="Arial" panose="020B0604020202020204" pitchFamily="34" charset="0"/>
                <a:hlinkClick r:id="rId9" action="ppaction://hlinksldjump"/>
              </a:rPr>
              <a:t>Tips for screening attendance</a:t>
            </a:r>
            <a:r>
              <a:rPr lang="en-US" dirty="0">
                <a:latin typeface="Arial" panose="020B0604020202020204" pitchFamily="34" charset="0"/>
                <a:cs typeface="Arial" panose="020B0604020202020204" pitchFamily="34" charset="0"/>
              </a:rPr>
              <a:t>.………………….12</a:t>
            </a:r>
          </a:p>
          <a:p>
            <a:pPr marL="514350" indent="-514350">
              <a:buAutoNum type="arabicPeriod"/>
            </a:pPr>
            <a:r>
              <a:rPr lang="en-US" dirty="0">
                <a:latin typeface="Arial" panose="020B0604020202020204" pitchFamily="34" charset="0"/>
                <a:cs typeface="Arial" panose="020B0604020202020204" pitchFamily="34" charset="0"/>
                <a:hlinkClick r:id="rId10" action="ppaction://hlinksldjump"/>
              </a:rPr>
              <a:t>Results</a:t>
            </a:r>
            <a:r>
              <a:rPr lang="en-US" dirty="0">
                <a:latin typeface="Arial" panose="020B0604020202020204" pitchFamily="34" charset="0"/>
                <a:cs typeface="Arial" panose="020B0604020202020204" pitchFamily="34" charset="0"/>
              </a:rPr>
              <a:t>…………………………………………….12</a:t>
            </a:r>
          </a:p>
          <a:p>
            <a:pPr marL="514350" indent="-514350">
              <a:buAutoNum type="arabicPeriod"/>
            </a:pPr>
            <a:r>
              <a:rPr lang="en-US" dirty="0">
                <a:latin typeface="Arial" panose="020B0604020202020204" pitchFamily="34" charset="0"/>
                <a:cs typeface="Arial" panose="020B0604020202020204" pitchFamily="34" charset="0"/>
                <a:hlinkClick r:id="rId11" action="ppaction://hlinksldjump"/>
              </a:rPr>
              <a:t>Breast aware health promotion</a:t>
            </a:r>
            <a:r>
              <a:rPr lang="en-US" dirty="0">
                <a:latin typeface="Arial" panose="020B0604020202020204" pitchFamily="34" charset="0"/>
                <a:cs typeface="Arial" panose="020B0604020202020204" pitchFamily="34" charset="0"/>
              </a:rPr>
              <a:t>……………..14</a:t>
            </a:r>
          </a:p>
          <a:p>
            <a:pPr marL="514350" indent="-514350">
              <a:buAutoNum type="arabicPeriod"/>
            </a:pPr>
            <a:r>
              <a:rPr lang="en-US" dirty="0">
                <a:latin typeface="Arial" panose="020B0604020202020204" pitchFamily="34" charset="0"/>
                <a:cs typeface="Arial" panose="020B0604020202020204" pitchFamily="34" charset="0"/>
                <a:hlinkClick r:id="rId12" action="ppaction://hlinksldjump"/>
              </a:rPr>
              <a:t>Promoting screening</a:t>
            </a:r>
            <a:r>
              <a:rPr lang="en-US" dirty="0">
                <a:latin typeface="Arial" panose="020B0604020202020204" pitchFamily="34" charset="0"/>
                <a:cs typeface="Arial" panose="020B0604020202020204" pitchFamily="34" charset="0"/>
              </a:rPr>
              <a:t>…………………………….15</a:t>
            </a:r>
          </a:p>
          <a:p>
            <a:pPr marL="514350" indent="-514350">
              <a:buFont typeface="Arial" panose="020B0604020202020204" pitchFamily="34" charset="0"/>
              <a:buAutoNum type="arabicPeriod"/>
            </a:pPr>
            <a:r>
              <a:rPr lang="en-US" dirty="0">
                <a:latin typeface="Arial" panose="020B0604020202020204" pitchFamily="34" charset="0"/>
                <a:cs typeface="Arial" panose="020B0604020202020204" pitchFamily="34" charset="0"/>
                <a:hlinkClick r:id="rId13" action="ppaction://hlinksldjump"/>
              </a:rPr>
              <a:t>Resources</a:t>
            </a:r>
            <a:r>
              <a:rPr lang="en-US" dirty="0">
                <a:latin typeface="Arial" panose="020B0604020202020204" pitchFamily="34" charset="0"/>
                <a:cs typeface="Arial" panose="020B0604020202020204" pitchFamily="34" charset="0"/>
              </a:rPr>
              <a:t>…………………………………….....16</a:t>
            </a:r>
          </a:p>
          <a:p>
            <a:pPr marL="514350" indent="-514350">
              <a:buAutoNum type="arabicPeriod"/>
            </a:pPr>
            <a:r>
              <a:rPr lang="en-US" dirty="0">
                <a:latin typeface="Arial" panose="020B0604020202020204" pitchFamily="34" charset="0"/>
                <a:cs typeface="Arial" panose="020B0604020202020204" pitchFamily="34" charset="0"/>
                <a:hlinkClick r:id="rId14" action="ppaction://hlinksldjump"/>
              </a:rPr>
              <a:t>SEL screening locations</a:t>
            </a:r>
            <a:r>
              <a:rPr lang="en-US" dirty="0">
                <a:latin typeface="Arial" panose="020B0604020202020204" pitchFamily="34" charset="0"/>
                <a:cs typeface="Arial" panose="020B0604020202020204" pitchFamily="34" charset="0"/>
              </a:rPr>
              <a:t>…………………....17-18</a:t>
            </a:r>
          </a:p>
        </p:txBody>
      </p:sp>
      <p:sp>
        <p:nvSpPr>
          <p:cNvPr id="4" name="Slide Number Placeholder 3">
            <a:extLst>
              <a:ext uri="{FF2B5EF4-FFF2-40B4-BE49-F238E27FC236}">
                <a16:creationId xmlns:a16="http://schemas.microsoft.com/office/drawing/2014/main" id="{BD54B788-8FE5-B1A0-397F-8E4E4455A6C9}"/>
              </a:ext>
            </a:extLst>
          </p:cNvPr>
          <p:cNvSpPr>
            <a:spLocks noGrp="1"/>
          </p:cNvSpPr>
          <p:nvPr>
            <p:ph type="sldNum" sz="quarter" idx="12"/>
          </p:nvPr>
        </p:nvSpPr>
        <p:spPr/>
        <p:txBody>
          <a:bodyPr/>
          <a:lstStyle/>
          <a:p>
            <a:fld id="{600EE44C-5A6C-D646-BB28-ACCE754D818D}" type="slidenum">
              <a:rPr lang="en-US" smtClean="0">
                <a:latin typeface="Arial" panose="020B0604020202020204" pitchFamily="34" charset="0"/>
                <a:cs typeface="Arial" panose="020B0604020202020204" pitchFamily="34" charset="0"/>
              </a:rPr>
              <a:t>2</a:t>
            </a:fld>
            <a:endParaRPr lang="en-US"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20860511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100EDD19-6802-4EC3-95CE-CFFAB042CF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ADB96BB4-F0A0-E006-99AD-2116C2DA3CD8}"/>
              </a:ext>
            </a:extLst>
          </p:cNvPr>
          <p:cNvSpPr>
            <a:spLocks noGrp="1"/>
          </p:cNvSpPr>
          <p:nvPr>
            <p:ph type="title"/>
          </p:nvPr>
        </p:nvSpPr>
        <p:spPr>
          <a:xfrm>
            <a:off x="838200" y="365125"/>
            <a:ext cx="10515600" cy="1325563"/>
          </a:xfrm>
        </p:spPr>
        <p:txBody>
          <a:bodyPr>
            <a:normAutofit/>
          </a:bodyPr>
          <a:lstStyle/>
          <a:p>
            <a:r>
              <a:rPr lang="en-US" dirty="0">
                <a:latin typeface="Arial"/>
                <a:cs typeface="Arial"/>
              </a:rPr>
              <a:t>1. Purpose</a:t>
            </a:r>
          </a:p>
        </p:txBody>
      </p:sp>
      <p:sp>
        <p:nvSpPr>
          <p:cNvPr id="13" name="sketch line">
            <a:extLst>
              <a:ext uri="{FF2B5EF4-FFF2-40B4-BE49-F238E27FC236}">
                <a16:creationId xmlns:a16="http://schemas.microsoft.com/office/drawing/2014/main" id="{DB17E863-922E-4C26-BD64-E8FD41D286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69036" y="1677373"/>
            <a:ext cx="10853928" cy="18288"/>
          </a:xfrm>
          <a:custGeom>
            <a:avLst/>
            <a:gdLst>
              <a:gd name="connsiteX0" fmla="*/ 0 w 10853928"/>
              <a:gd name="connsiteY0" fmla="*/ 0 h 18288"/>
              <a:gd name="connsiteX1" fmla="*/ 461292 w 10853928"/>
              <a:gd name="connsiteY1" fmla="*/ 0 h 18288"/>
              <a:gd name="connsiteX2" fmla="*/ 1139662 w 10853928"/>
              <a:gd name="connsiteY2" fmla="*/ 0 h 18288"/>
              <a:gd name="connsiteX3" fmla="*/ 1926572 w 10853928"/>
              <a:gd name="connsiteY3" fmla="*/ 0 h 18288"/>
              <a:gd name="connsiteX4" fmla="*/ 2279325 w 10853928"/>
              <a:gd name="connsiteY4" fmla="*/ 0 h 18288"/>
              <a:gd name="connsiteX5" fmla="*/ 2632078 w 10853928"/>
              <a:gd name="connsiteY5" fmla="*/ 0 h 18288"/>
              <a:gd name="connsiteX6" fmla="*/ 3527527 w 10853928"/>
              <a:gd name="connsiteY6" fmla="*/ 0 h 18288"/>
              <a:gd name="connsiteX7" fmla="*/ 4205897 w 10853928"/>
              <a:gd name="connsiteY7" fmla="*/ 0 h 18288"/>
              <a:gd name="connsiteX8" fmla="*/ 4558650 w 10853928"/>
              <a:gd name="connsiteY8" fmla="*/ 0 h 18288"/>
              <a:gd name="connsiteX9" fmla="*/ 5237020 w 10853928"/>
              <a:gd name="connsiteY9" fmla="*/ 0 h 18288"/>
              <a:gd name="connsiteX10" fmla="*/ 6132469 w 10853928"/>
              <a:gd name="connsiteY10" fmla="*/ 0 h 18288"/>
              <a:gd name="connsiteX11" fmla="*/ 6702301 w 10853928"/>
              <a:gd name="connsiteY11" fmla="*/ 0 h 18288"/>
              <a:gd name="connsiteX12" fmla="*/ 7272132 w 10853928"/>
              <a:gd name="connsiteY12" fmla="*/ 0 h 18288"/>
              <a:gd name="connsiteX13" fmla="*/ 7950502 w 10853928"/>
              <a:gd name="connsiteY13" fmla="*/ 0 h 18288"/>
              <a:gd name="connsiteX14" fmla="*/ 8737412 w 10853928"/>
              <a:gd name="connsiteY14" fmla="*/ 0 h 18288"/>
              <a:gd name="connsiteX15" fmla="*/ 9524322 w 10853928"/>
              <a:gd name="connsiteY15" fmla="*/ 0 h 18288"/>
              <a:gd name="connsiteX16" fmla="*/ 10853928 w 10853928"/>
              <a:gd name="connsiteY16" fmla="*/ 0 h 18288"/>
              <a:gd name="connsiteX17" fmla="*/ 10853928 w 10853928"/>
              <a:gd name="connsiteY17" fmla="*/ 18288 h 18288"/>
              <a:gd name="connsiteX18" fmla="*/ 10392636 w 10853928"/>
              <a:gd name="connsiteY18" fmla="*/ 18288 h 18288"/>
              <a:gd name="connsiteX19" fmla="*/ 9497187 w 10853928"/>
              <a:gd name="connsiteY19" fmla="*/ 18288 h 18288"/>
              <a:gd name="connsiteX20" fmla="*/ 8818817 w 10853928"/>
              <a:gd name="connsiteY20" fmla="*/ 18288 h 18288"/>
              <a:gd name="connsiteX21" fmla="*/ 8466064 w 10853928"/>
              <a:gd name="connsiteY21" fmla="*/ 18288 h 18288"/>
              <a:gd name="connsiteX22" fmla="*/ 7787693 w 10853928"/>
              <a:gd name="connsiteY22" fmla="*/ 18288 h 18288"/>
              <a:gd name="connsiteX23" fmla="*/ 7217862 w 10853928"/>
              <a:gd name="connsiteY23" fmla="*/ 18288 h 18288"/>
              <a:gd name="connsiteX24" fmla="*/ 6648031 w 10853928"/>
              <a:gd name="connsiteY24" fmla="*/ 18288 h 18288"/>
              <a:gd name="connsiteX25" fmla="*/ 6078200 w 10853928"/>
              <a:gd name="connsiteY25" fmla="*/ 18288 h 18288"/>
              <a:gd name="connsiteX26" fmla="*/ 5508368 w 10853928"/>
              <a:gd name="connsiteY26" fmla="*/ 18288 h 18288"/>
              <a:gd name="connsiteX27" fmla="*/ 4721459 w 10853928"/>
              <a:gd name="connsiteY27" fmla="*/ 18288 h 18288"/>
              <a:gd name="connsiteX28" fmla="*/ 4043088 w 10853928"/>
              <a:gd name="connsiteY28" fmla="*/ 18288 h 18288"/>
              <a:gd name="connsiteX29" fmla="*/ 3690336 w 10853928"/>
              <a:gd name="connsiteY29" fmla="*/ 18288 h 18288"/>
              <a:gd name="connsiteX30" fmla="*/ 3120504 w 10853928"/>
              <a:gd name="connsiteY30" fmla="*/ 18288 h 18288"/>
              <a:gd name="connsiteX31" fmla="*/ 2333595 w 10853928"/>
              <a:gd name="connsiteY31" fmla="*/ 18288 h 18288"/>
              <a:gd name="connsiteX32" fmla="*/ 1872303 w 10853928"/>
              <a:gd name="connsiteY32" fmla="*/ 18288 h 18288"/>
              <a:gd name="connsiteX33" fmla="*/ 976854 w 10853928"/>
              <a:gd name="connsiteY33" fmla="*/ 18288 h 18288"/>
              <a:gd name="connsiteX34" fmla="*/ 0 w 10853928"/>
              <a:gd name="connsiteY34" fmla="*/ 18288 h 18288"/>
              <a:gd name="connsiteX35" fmla="*/ 0 w 10853928"/>
              <a:gd name="connsiteY35"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0853928" h="18288" fill="none" extrusionOk="0">
                <a:moveTo>
                  <a:pt x="0" y="0"/>
                </a:moveTo>
                <a:cubicBezTo>
                  <a:pt x="146993" y="-19076"/>
                  <a:pt x="347684" y="-4790"/>
                  <a:pt x="461292" y="0"/>
                </a:cubicBezTo>
                <a:cubicBezTo>
                  <a:pt x="574900" y="4790"/>
                  <a:pt x="808367" y="19821"/>
                  <a:pt x="1139662" y="0"/>
                </a:cubicBezTo>
                <a:cubicBezTo>
                  <a:pt x="1470957" y="-19821"/>
                  <a:pt x="1627405" y="5721"/>
                  <a:pt x="1926572" y="0"/>
                </a:cubicBezTo>
                <a:cubicBezTo>
                  <a:pt x="2225739" y="-5721"/>
                  <a:pt x="2137730" y="-3235"/>
                  <a:pt x="2279325" y="0"/>
                </a:cubicBezTo>
                <a:cubicBezTo>
                  <a:pt x="2420920" y="3235"/>
                  <a:pt x="2456518" y="9685"/>
                  <a:pt x="2632078" y="0"/>
                </a:cubicBezTo>
                <a:cubicBezTo>
                  <a:pt x="2807638" y="-9685"/>
                  <a:pt x="3211516" y="-43007"/>
                  <a:pt x="3527527" y="0"/>
                </a:cubicBezTo>
                <a:cubicBezTo>
                  <a:pt x="3843538" y="43007"/>
                  <a:pt x="4058833" y="22042"/>
                  <a:pt x="4205897" y="0"/>
                </a:cubicBezTo>
                <a:cubicBezTo>
                  <a:pt x="4352961" y="-22042"/>
                  <a:pt x="4474805" y="-11846"/>
                  <a:pt x="4558650" y="0"/>
                </a:cubicBezTo>
                <a:cubicBezTo>
                  <a:pt x="4642495" y="11846"/>
                  <a:pt x="5041928" y="-6069"/>
                  <a:pt x="5237020" y="0"/>
                </a:cubicBezTo>
                <a:cubicBezTo>
                  <a:pt x="5432112" y="6069"/>
                  <a:pt x="5943266" y="-17479"/>
                  <a:pt x="6132469" y="0"/>
                </a:cubicBezTo>
                <a:cubicBezTo>
                  <a:pt x="6321672" y="17479"/>
                  <a:pt x="6483872" y="26234"/>
                  <a:pt x="6702301" y="0"/>
                </a:cubicBezTo>
                <a:cubicBezTo>
                  <a:pt x="6920730" y="-26234"/>
                  <a:pt x="6991194" y="-15156"/>
                  <a:pt x="7272132" y="0"/>
                </a:cubicBezTo>
                <a:cubicBezTo>
                  <a:pt x="7553070" y="15156"/>
                  <a:pt x="7684444" y="-32961"/>
                  <a:pt x="7950502" y="0"/>
                </a:cubicBezTo>
                <a:cubicBezTo>
                  <a:pt x="8216560" y="32961"/>
                  <a:pt x="8493290" y="-10491"/>
                  <a:pt x="8737412" y="0"/>
                </a:cubicBezTo>
                <a:cubicBezTo>
                  <a:pt x="8981534" y="10491"/>
                  <a:pt x="9191586" y="-13899"/>
                  <a:pt x="9524322" y="0"/>
                </a:cubicBezTo>
                <a:cubicBezTo>
                  <a:pt x="9857058" y="13899"/>
                  <a:pt x="10297509" y="7485"/>
                  <a:pt x="10853928" y="0"/>
                </a:cubicBezTo>
                <a:cubicBezTo>
                  <a:pt x="10854574" y="4451"/>
                  <a:pt x="10854418" y="9226"/>
                  <a:pt x="10853928" y="18288"/>
                </a:cubicBezTo>
                <a:cubicBezTo>
                  <a:pt x="10691638" y="28522"/>
                  <a:pt x="10574319" y="29578"/>
                  <a:pt x="10392636" y="18288"/>
                </a:cubicBezTo>
                <a:cubicBezTo>
                  <a:pt x="10210953" y="6998"/>
                  <a:pt x="9836277" y="-16742"/>
                  <a:pt x="9497187" y="18288"/>
                </a:cubicBezTo>
                <a:cubicBezTo>
                  <a:pt x="9158097" y="53318"/>
                  <a:pt x="9119479" y="30714"/>
                  <a:pt x="8818817" y="18288"/>
                </a:cubicBezTo>
                <a:cubicBezTo>
                  <a:pt x="8518155" y="5863"/>
                  <a:pt x="8640037" y="6483"/>
                  <a:pt x="8466064" y="18288"/>
                </a:cubicBezTo>
                <a:cubicBezTo>
                  <a:pt x="8292091" y="30093"/>
                  <a:pt x="7997656" y="18914"/>
                  <a:pt x="7787693" y="18288"/>
                </a:cubicBezTo>
                <a:cubicBezTo>
                  <a:pt x="7577730" y="17662"/>
                  <a:pt x="7412468" y="21416"/>
                  <a:pt x="7217862" y="18288"/>
                </a:cubicBezTo>
                <a:cubicBezTo>
                  <a:pt x="7023256" y="15160"/>
                  <a:pt x="6898018" y="14824"/>
                  <a:pt x="6648031" y="18288"/>
                </a:cubicBezTo>
                <a:cubicBezTo>
                  <a:pt x="6398044" y="21752"/>
                  <a:pt x="6254402" y="38625"/>
                  <a:pt x="6078200" y="18288"/>
                </a:cubicBezTo>
                <a:cubicBezTo>
                  <a:pt x="5901998" y="-2049"/>
                  <a:pt x="5622886" y="3213"/>
                  <a:pt x="5508368" y="18288"/>
                </a:cubicBezTo>
                <a:cubicBezTo>
                  <a:pt x="5393850" y="33363"/>
                  <a:pt x="5036260" y="26830"/>
                  <a:pt x="4721459" y="18288"/>
                </a:cubicBezTo>
                <a:cubicBezTo>
                  <a:pt x="4406658" y="9746"/>
                  <a:pt x="4239221" y="41551"/>
                  <a:pt x="4043088" y="18288"/>
                </a:cubicBezTo>
                <a:cubicBezTo>
                  <a:pt x="3846955" y="-4975"/>
                  <a:pt x="3818802" y="34658"/>
                  <a:pt x="3690336" y="18288"/>
                </a:cubicBezTo>
                <a:cubicBezTo>
                  <a:pt x="3561870" y="1918"/>
                  <a:pt x="3265491" y="42194"/>
                  <a:pt x="3120504" y="18288"/>
                </a:cubicBezTo>
                <a:cubicBezTo>
                  <a:pt x="2975517" y="-5618"/>
                  <a:pt x="2720254" y="36673"/>
                  <a:pt x="2333595" y="18288"/>
                </a:cubicBezTo>
                <a:cubicBezTo>
                  <a:pt x="1946936" y="-97"/>
                  <a:pt x="2097241" y="5776"/>
                  <a:pt x="1872303" y="18288"/>
                </a:cubicBezTo>
                <a:cubicBezTo>
                  <a:pt x="1647365" y="30800"/>
                  <a:pt x="1282708" y="45380"/>
                  <a:pt x="976854" y="18288"/>
                </a:cubicBezTo>
                <a:cubicBezTo>
                  <a:pt x="671000" y="-8804"/>
                  <a:pt x="408401" y="-12775"/>
                  <a:pt x="0" y="18288"/>
                </a:cubicBezTo>
                <a:cubicBezTo>
                  <a:pt x="-213" y="9468"/>
                  <a:pt x="187" y="4459"/>
                  <a:pt x="0" y="0"/>
                </a:cubicBezTo>
                <a:close/>
              </a:path>
              <a:path w="10853928" h="18288" stroke="0" extrusionOk="0">
                <a:moveTo>
                  <a:pt x="0" y="0"/>
                </a:moveTo>
                <a:cubicBezTo>
                  <a:pt x="267322" y="15284"/>
                  <a:pt x="415388" y="-21048"/>
                  <a:pt x="569831" y="0"/>
                </a:cubicBezTo>
                <a:cubicBezTo>
                  <a:pt x="724274" y="21048"/>
                  <a:pt x="769333" y="-2353"/>
                  <a:pt x="922584" y="0"/>
                </a:cubicBezTo>
                <a:cubicBezTo>
                  <a:pt x="1075835" y="2353"/>
                  <a:pt x="1399490" y="-145"/>
                  <a:pt x="1818033" y="0"/>
                </a:cubicBezTo>
                <a:cubicBezTo>
                  <a:pt x="2236576" y="145"/>
                  <a:pt x="2145330" y="5482"/>
                  <a:pt x="2387864" y="0"/>
                </a:cubicBezTo>
                <a:cubicBezTo>
                  <a:pt x="2630398" y="-5482"/>
                  <a:pt x="2793207" y="18487"/>
                  <a:pt x="2957695" y="0"/>
                </a:cubicBezTo>
                <a:cubicBezTo>
                  <a:pt x="3122183" y="-18487"/>
                  <a:pt x="3579141" y="19003"/>
                  <a:pt x="3853144" y="0"/>
                </a:cubicBezTo>
                <a:cubicBezTo>
                  <a:pt x="4127147" y="-19003"/>
                  <a:pt x="4209857" y="12211"/>
                  <a:pt x="4314436" y="0"/>
                </a:cubicBezTo>
                <a:cubicBezTo>
                  <a:pt x="4419015" y="-12211"/>
                  <a:pt x="4762459" y="-17220"/>
                  <a:pt x="5209885" y="0"/>
                </a:cubicBezTo>
                <a:cubicBezTo>
                  <a:pt x="5657311" y="17220"/>
                  <a:pt x="5692663" y="-3290"/>
                  <a:pt x="6105335" y="0"/>
                </a:cubicBezTo>
                <a:cubicBezTo>
                  <a:pt x="6518007" y="3290"/>
                  <a:pt x="6455516" y="-5124"/>
                  <a:pt x="6783705" y="0"/>
                </a:cubicBezTo>
                <a:cubicBezTo>
                  <a:pt x="7111894" y="5124"/>
                  <a:pt x="7441941" y="-17829"/>
                  <a:pt x="7679154" y="0"/>
                </a:cubicBezTo>
                <a:cubicBezTo>
                  <a:pt x="7916367" y="17829"/>
                  <a:pt x="8102967" y="-24363"/>
                  <a:pt x="8248985" y="0"/>
                </a:cubicBezTo>
                <a:cubicBezTo>
                  <a:pt x="8395003" y="24363"/>
                  <a:pt x="8552393" y="25505"/>
                  <a:pt x="8818817" y="0"/>
                </a:cubicBezTo>
                <a:cubicBezTo>
                  <a:pt x="9085241" y="-25505"/>
                  <a:pt x="9411308" y="38000"/>
                  <a:pt x="9605726" y="0"/>
                </a:cubicBezTo>
                <a:cubicBezTo>
                  <a:pt x="9800144" y="-38000"/>
                  <a:pt x="10006468" y="-25741"/>
                  <a:pt x="10175558" y="0"/>
                </a:cubicBezTo>
                <a:cubicBezTo>
                  <a:pt x="10344648" y="25741"/>
                  <a:pt x="10696282" y="695"/>
                  <a:pt x="10853928" y="0"/>
                </a:cubicBezTo>
                <a:cubicBezTo>
                  <a:pt x="10853521" y="8690"/>
                  <a:pt x="10853774" y="14141"/>
                  <a:pt x="10853928" y="18288"/>
                </a:cubicBezTo>
                <a:cubicBezTo>
                  <a:pt x="10608124" y="24255"/>
                  <a:pt x="10343415" y="22307"/>
                  <a:pt x="10067018" y="18288"/>
                </a:cubicBezTo>
                <a:cubicBezTo>
                  <a:pt x="9790621" y="14270"/>
                  <a:pt x="9843266" y="3564"/>
                  <a:pt x="9714266" y="18288"/>
                </a:cubicBezTo>
                <a:cubicBezTo>
                  <a:pt x="9585266" y="33012"/>
                  <a:pt x="9379484" y="1875"/>
                  <a:pt x="9252974" y="18288"/>
                </a:cubicBezTo>
                <a:cubicBezTo>
                  <a:pt x="9126464" y="34701"/>
                  <a:pt x="8580678" y="-4904"/>
                  <a:pt x="8357525" y="18288"/>
                </a:cubicBezTo>
                <a:cubicBezTo>
                  <a:pt x="8134372" y="41480"/>
                  <a:pt x="7903199" y="26458"/>
                  <a:pt x="7679154" y="18288"/>
                </a:cubicBezTo>
                <a:cubicBezTo>
                  <a:pt x="7455109" y="10118"/>
                  <a:pt x="7435944" y="27109"/>
                  <a:pt x="7217862" y="18288"/>
                </a:cubicBezTo>
                <a:cubicBezTo>
                  <a:pt x="6999780" y="9467"/>
                  <a:pt x="6680409" y="18985"/>
                  <a:pt x="6539492" y="18288"/>
                </a:cubicBezTo>
                <a:cubicBezTo>
                  <a:pt x="6398575" y="17592"/>
                  <a:pt x="6312077" y="33018"/>
                  <a:pt x="6186739" y="18288"/>
                </a:cubicBezTo>
                <a:cubicBezTo>
                  <a:pt x="6061401" y="3558"/>
                  <a:pt x="5947033" y="12075"/>
                  <a:pt x="5833986" y="18288"/>
                </a:cubicBezTo>
                <a:cubicBezTo>
                  <a:pt x="5720939" y="24501"/>
                  <a:pt x="5482226" y="8586"/>
                  <a:pt x="5155616" y="18288"/>
                </a:cubicBezTo>
                <a:cubicBezTo>
                  <a:pt x="4829006" y="27991"/>
                  <a:pt x="4841274" y="29316"/>
                  <a:pt x="4694324" y="18288"/>
                </a:cubicBezTo>
                <a:cubicBezTo>
                  <a:pt x="4547374" y="7260"/>
                  <a:pt x="4077675" y="7013"/>
                  <a:pt x="3907414" y="18288"/>
                </a:cubicBezTo>
                <a:cubicBezTo>
                  <a:pt x="3737153" y="29564"/>
                  <a:pt x="3538393" y="21630"/>
                  <a:pt x="3446122" y="18288"/>
                </a:cubicBezTo>
                <a:cubicBezTo>
                  <a:pt x="3353851" y="14946"/>
                  <a:pt x="2990320" y="-8091"/>
                  <a:pt x="2659212" y="18288"/>
                </a:cubicBezTo>
                <a:cubicBezTo>
                  <a:pt x="2328104" y="44667"/>
                  <a:pt x="2427653" y="9607"/>
                  <a:pt x="2306460" y="18288"/>
                </a:cubicBezTo>
                <a:cubicBezTo>
                  <a:pt x="2185267" y="26969"/>
                  <a:pt x="1719763" y="3717"/>
                  <a:pt x="1519550" y="18288"/>
                </a:cubicBezTo>
                <a:cubicBezTo>
                  <a:pt x="1319337" y="32860"/>
                  <a:pt x="1167371" y="17040"/>
                  <a:pt x="1058258" y="18288"/>
                </a:cubicBezTo>
                <a:cubicBezTo>
                  <a:pt x="949145" y="19536"/>
                  <a:pt x="780234" y="31447"/>
                  <a:pt x="705505" y="18288"/>
                </a:cubicBezTo>
                <a:cubicBezTo>
                  <a:pt x="630776" y="5129"/>
                  <a:pt x="215796" y="30056"/>
                  <a:pt x="0" y="18288"/>
                </a:cubicBezTo>
                <a:cubicBezTo>
                  <a:pt x="-53" y="11301"/>
                  <a:pt x="-649" y="7756"/>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F71BD866-752F-F82C-5B57-9856B1F0E712}"/>
              </a:ext>
            </a:extLst>
          </p:cNvPr>
          <p:cNvSpPr>
            <a:spLocks noGrp="1"/>
          </p:cNvSpPr>
          <p:nvPr>
            <p:ph idx="1"/>
          </p:nvPr>
        </p:nvSpPr>
        <p:spPr>
          <a:xfrm>
            <a:off x="838200" y="1712975"/>
            <a:ext cx="11140440" cy="4792091"/>
          </a:xfrm>
        </p:spPr>
        <p:txBody>
          <a:bodyPr vert="horz" lIns="91440" tIns="45720" rIns="91440" bIns="45720" rtlCol="0" anchor="t">
            <a:normAutofit lnSpcReduction="10000"/>
          </a:bodyPr>
          <a:lstStyle/>
          <a:p>
            <a:pPr>
              <a:buFontTx/>
              <a:buChar char="-"/>
            </a:pPr>
            <a:r>
              <a:rPr lang="en-US" sz="1800" dirty="0">
                <a:effectLst/>
                <a:latin typeface="Arial"/>
                <a:ea typeface="Times New Roman" panose="02020603050405020304" pitchFamily="18" charset="0"/>
                <a:cs typeface="Arial"/>
              </a:rPr>
              <a:t>This document is for community partners, clinical and non-clinical</a:t>
            </a:r>
            <a:r>
              <a:rPr lang="en-US" sz="1800" dirty="0">
                <a:effectLst>
                  <a:outerShdw blurRad="38100" dist="38100" dir="2700000" algn="tl">
                    <a:srgbClr val="000000">
                      <a:alpha val="43137"/>
                    </a:srgbClr>
                  </a:outerShdw>
                </a:effectLst>
                <a:latin typeface="Arial"/>
                <a:ea typeface="Times New Roman" panose="02020603050405020304" pitchFamily="18" charset="0"/>
                <a:cs typeface="Arial"/>
              </a:rPr>
              <a:t> </a:t>
            </a:r>
            <a:r>
              <a:rPr lang="en-US" sz="1800" dirty="0">
                <a:effectLst/>
                <a:latin typeface="Arial"/>
                <a:ea typeface="Times New Roman" panose="02020603050405020304" pitchFamily="18" charset="0"/>
                <a:cs typeface="Arial"/>
              </a:rPr>
              <a:t>primary care staff, public health professionals, voluntary and community sector (VCS) and wider professionals across South East London (SEL) who </a:t>
            </a:r>
            <a:r>
              <a:rPr lang="en-US" sz="1800" dirty="0">
                <a:latin typeface="Arial"/>
                <a:ea typeface="Times New Roman" panose="02020603050405020304" pitchFamily="18" charset="0"/>
                <a:cs typeface="Arial"/>
              </a:rPr>
              <a:t>engage </a:t>
            </a:r>
            <a:r>
              <a:rPr lang="en-US" sz="1800" dirty="0">
                <a:effectLst/>
                <a:latin typeface="Arial"/>
                <a:ea typeface="Times New Roman" panose="02020603050405020304" pitchFamily="18" charset="0"/>
                <a:cs typeface="Arial"/>
              </a:rPr>
              <a:t>with our clients</a:t>
            </a:r>
            <a:r>
              <a:rPr lang="en-US" sz="1800" dirty="0">
                <a:latin typeface="Arial"/>
                <a:ea typeface="Times New Roman" panose="02020603050405020304" pitchFamily="18" charset="0"/>
                <a:cs typeface="Arial"/>
              </a:rPr>
              <a:t>.</a:t>
            </a:r>
            <a:endParaRPr lang="en-US" sz="1800" dirty="0">
              <a:effectLst/>
              <a:latin typeface="Arial" panose="020B0604020202020204" pitchFamily="34" charset="0"/>
              <a:ea typeface="Times New Roman" panose="02020603050405020304" pitchFamily="18" charset="0"/>
              <a:cs typeface="Arial" panose="020B0604020202020204" pitchFamily="34" charset="0"/>
            </a:endParaRPr>
          </a:p>
          <a:p>
            <a:pPr>
              <a:buFontTx/>
              <a:buChar char="-"/>
            </a:pPr>
            <a:r>
              <a:rPr lang="en-US" sz="1800" dirty="0">
                <a:effectLst/>
                <a:latin typeface="Arial"/>
                <a:ea typeface="Times New Roman" panose="02020603050405020304" pitchFamily="18" charset="0"/>
                <a:cs typeface="Arial"/>
              </a:rPr>
              <a:t>We can work together to deliver “bespoke” information tailored to the needs of individual communities. The aim of this guide is to equip you with all of the information you need to discuss and promote breast screening.</a:t>
            </a:r>
          </a:p>
          <a:p>
            <a:pPr>
              <a:buFontTx/>
              <a:buChar char="-"/>
            </a:pPr>
            <a:r>
              <a:rPr lang="en-US" sz="1800" dirty="0">
                <a:effectLst/>
                <a:latin typeface="Arial"/>
                <a:ea typeface="Times New Roman" panose="02020603050405020304" pitchFamily="18" charset="0"/>
                <a:cs typeface="Arial"/>
              </a:rPr>
              <a:t>We are working to increase participation in routine breast screening, raise awareness of risk factors for breast cancer and educate people on how to check their breasts.</a:t>
            </a:r>
            <a:r>
              <a:rPr lang="en-US" sz="1800" dirty="0">
                <a:latin typeface="Arial"/>
                <a:ea typeface="Times New Roman" panose="02020603050405020304" pitchFamily="18" charset="0"/>
                <a:cs typeface="Arial"/>
              </a:rPr>
              <a:t> </a:t>
            </a:r>
          </a:p>
          <a:p>
            <a:pPr>
              <a:buFontTx/>
              <a:buChar char="-"/>
            </a:pPr>
            <a:r>
              <a:rPr lang="en-US" sz="1800" dirty="0">
                <a:latin typeface="Arial"/>
                <a:ea typeface="Times New Roman" panose="02020603050405020304" pitchFamily="18" charset="0"/>
                <a:cs typeface="Arial"/>
              </a:rPr>
              <a:t>This means we can address awareness inequalities, promote health equality and empower people to take charge of their wellbeing.</a:t>
            </a:r>
            <a:endParaRPr lang="en-US" sz="1800" b="1" dirty="0">
              <a:effectLst/>
              <a:latin typeface="Arial"/>
              <a:ea typeface="Times New Roman" panose="02020603050405020304" pitchFamily="18" charset="0"/>
              <a:cs typeface="Arial"/>
            </a:endParaRPr>
          </a:p>
          <a:p>
            <a:pPr>
              <a:buFontTx/>
              <a:buChar char="-"/>
            </a:pPr>
            <a:r>
              <a:rPr lang="en-US" sz="1800" dirty="0">
                <a:effectLst/>
                <a:latin typeface="Arial"/>
                <a:ea typeface="Times New Roman" panose="02020603050405020304" pitchFamily="18" charset="0"/>
                <a:cs typeface="Arial"/>
              </a:rPr>
              <a:t>Increasing uptake over the breast cancer screening service is necessary to save lives and it is important for people to talk about this in their communities, and with family and friends</a:t>
            </a:r>
            <a:r>
              <a:rPr lang="en-US" sz="1800" dirty="0">
                <a:latin typeface="Arial"/>
                <a:ea typeface="Times New Roman" panose="02020603050405020304" pitchFamily="18" charset="0"/>
                <a:cs typeface="Arial"/>
              </a:rPr>
              <a:t>.</a:t>
            </a:r>
            <a:endParaRPr lang="en-GB" sz="1800" dirty="0">
              <a:latin typeface="Arial" panose="020B0604020202020204" pitchFamily="34" charset="0"/>
              <a:ea typeface="Times New Roman" panose="02020603050405020304" pitchFamily="18" charset="0"/>
              <a:cs typeface="Arial" panose="020B0604020202020204" pitchFamily="34" charset="0"/>
            </a:endParaRPr>
          </a:p>
          <a:p>
            <a:pPr>
              <a:buFontTx/>
              <a:buChar char="-"/>
            </a:pPr>
            <a:r>
              <a:rPr lang="en-US" sz="1800" dirty="0">
                <a:effectLst/>
                <a:latin typeface="Arial" panose="020B0604020202020204" pitchFamily="34" charset="0"/>
                <a:ea typeface="Times New Roman" panose="02020603050405020304" pitchFamily="18" charset="0"/>
                <a:cs typeface="Arial" panose="020B0604020202020204" pitchFamily="34" charset="0"/>
              </a:rPr>
              <a:t>These breast screening and cancer conversations may occur in appointments, at community events, in a targeted breast screening workshop</a:t>
            </a:r>
            <a:r>
              <a:rPr lang="en-US" sz="1800" dirty="0">
                <a:latin typeface="Arial" panose="020B0604020202020204" pitchFamily="34" charset="0"/>
                <a:ea typeface="Times New Roman" panose="02020603050405020304" pitchFamily="18" charset="0"/>
                <a:cs typeface="Arial" panose="020B0604020202020204" pitchFamily="34" charset="0"/>
              </a:rPr>
              <a:t>, or even in everyday life.</a:t>
            </a:r>
            <a:endParaRPr lang="en-US" sz="1800" dirty="0">
              <a:effectLst/>
              <a:latin typeface="Arial" panose="020B0604020202020204" pitchFamily="34" charset="0"/>
              <a:ea typeface="Times New Roman" panose="02020603050405020304" pitchFamily="18" charset="0"/>
              <a:cs typeface="Arial" panose="020B0604020202020204" pitchFamily="34" charset="0"/>
            </a:endParaRPr>
          </a:p>
          <a:p>
            <a:pPr>
              <a:buFontTx/>
              <a:buChar char="-"/>
            </a:pPr>
            <a:endParaRPr lang="en-US" sz="1800" dirty="0">
              <a:effectLst/>
              <a:latin typeface="Arial" panose="020B0604020202020204" pitchFamily="34" charset="0"/>
              <a:ea typeface="Times New Roman" panose="02020603050405020304" pitchFamily="18" charset="0"/>
              <a:cs typeface="Arial" panose="020B0604020202020204" pitchFamily="34" charset="0"/>
            </a:endParaRPr>
          </a:p>
          <a:p>
            <a:pPr marL="0" indent="0">
              <a:buNone/>
            </a:pPr>
            <a:r>
              <a:rPr lang="en-US" sz="1800" dirty="0">
                <a:effectLst/>
                <a:latin typeface="Arial"/>
                <a:ea typeface="Times New Roman" panose="02020603050405020304" pitchFamily="18" charset="0"/>
                <a:cs typeface="Arial"/>
              </a:rPr>
              <a:t>This guide was produced by </a:t>
            </a:r>
            <a:r>
              <a:rPr lang="en-US" sz="1800" dirty="0">
                <a:effectLst/>
                <a:latin typeface="Arial"/>
                <a:ea typeface="Calibri"/>
                <a:cs typeface="Arial"/>
              </a:rPr>
              <a:t>SELBSS based at King’s College NHS Foundation Trust, consulting with the South East London Cancer Alliance (SELCA).</a:t>
            </a:r>
            <a:r>
              <a:rPr lang="en-US" sz="1800" dirty="0">
                <a:latin typeface="Arial"/>
                <a:ea typeface="Calibri"/>
                <a:cs typeface="Arial"/>
              </a:rPr>
              <a:t> </a:t>
            </a:r>
            <a:endParaRPr lang="en-US" sz="1800" dirty="0">
              <a:effectLst/>
              <a:latin typeface="Arial" panose="020B0604020202020204" pitchFamily="34" charset="0"/>
              <a:ea typeface="Times New Roman" panose="02020603050405020304" pitchFamily="18" charset="0"/>
              <a:cs typeface="Arial" panose="020B0604020202020204" pitchFamily="34" charset="0"/>
            </a:endParaRPr>
          </a:p>
          <a:p>
            <a:pPr marL="0" indent="0">
              <a:buNone/>
            </a:pPr>
            <a:endParaRPr lang="en-GB" sz="1500" dirty="0">
              <a:effectLst/>
              <a:latin typeface="Arial" panose="020B0604020202020204" pitchFamily="34" charset="0"/>
              <a:ea typeface="Times New Roman" panose="02020603050405020304" pitchFamily="18" charset="0"/>
              <a:cs typeface="Arial" panose="020B0604020202020204" pitchFamily="34" charset="0"/>
            </a:endParaRPr>
          </a:p>
          <a:p>
            <a:endParaRPr lang="en-US" sz="1500" dirty="0"/>
          </a:p>
        </p:txBody>
      </p:sp>
      <p:sp>
        <p:nvSpPr>
          <p:cNvPr id="6" name="Slide Number Placeholder 5">
            <a:extLst>
              <a:ext uri="{FF2B5EF4-FFF2-40B4-BE49-F238E27FC236}">
                <a16:creationId xmlns:a16="http://schemas.microsoft.com/office/drawing/2014/main" id="{DF50999E-8FB0-2FD4-703F-E2BDBACC6E72}"/>
              </a:ext>
            </a:extLst>
          </p:cNvPr>
          <p:cNvSpPr>
            <a:spLocks noGrp="1"/>
          </p:cNvSpPr>
          <p:nvPr>
            <p:ph type="sldNum" sz="quarter" idx="12"/>
          </p:nvPr>
        </p:nvSpPr>
        <p:spPr>
          <a:xfrm>
            <a:off x="8610600" y="6356350"/>
            <a:ext cx="2743200" cy="365125"/>
          </a:xfrm>
        </p:spPr>
        <p:txBody>
          <a:bodyPr>
            <a:normAutofit/>
          </a:bodyPr>
          <a:lstStyle/>
          <a:p>
            <a:pPr>
              <a:spcAft>
                <a:spcPts val="600"/>
              </a:spcAft>
            </a:pPr>
            <a:fld id="{600EE44C-5A6C-D646-BB28-ACCE754D818D}" type="slidenum">
              <a:rPr lang="en-US" smtClean="0">
                <a:latin typeface="Arial" panose="020B0604020202020204" pitchFamily="34" charset="0"/>
                <a:cs typeface="Arial" panose="020B0604020202020204" pitchFamily="34" charset="0"/>
              </a:rPr>
              <a:pPr>
                <a:spcAft>
                  <a:spcPts val="600"/>
                </a:spcAft>
              </a:pPr>
              <a:t>3</a:t>
            </a:fld>
            <a:endParaRPr lang="en-US">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32313307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C05CBC3C-2E5A-4839-8B9B-2E5A6ADF0F5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1">
            <a:extLst>
              <a:ext uri="{FF2B5EF4-FFF2-40B4-BE49-F238E27FC236}">
                <a16:creationId xmlns:a16="http://schemas.microsoft.com/office/drawing/2014/main" id="{827FF362-FC97-4BF5-949B-D4ADFA26E45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8888549">
            <a:off x="-1059473" y="-1108988"/>
            <a:ext cx="7179830" cy="5226565"/>
          </a:xfrm>
          <a:custGeom>
            <a:avLst/>
            <a:gdLst>
              <a:gd name="connsiteX0" fmla="*/ 5217841 w 7179830"/>
              <a:gd name="connsiteY0" fmla="*/ 464824 h 5226565"/>
              <a:gd name="connsiteX1" fmla="*/ 5222490 w 7179830"/>
              <a:gd name="connsiteY1" fmla="*/ 464289 h 5226565"/>
              <a:gd name="connsiteX2" fmla="*/ 5216768 w 7179830"/>
              <a:gd name="connsiteY2" fmla="*/ 463394 h 5226565"/>
              <a:gd name="connsiteX3" fmla="*/ 5217841 w 7179830"/>
              <a:gd name="connsiteY3" fmla="*/ 464824 h 5226565"/>
              <a:gd name="connsiteX4" fmla="*/ 4945201 w 7179830"/>
              <a:gd name="connsiteY4" fmla="*/ 5226565 h 5226565"/>
              <a:gd name="connsiteX5" fmla="*/ 140449 w 7179830"/>
              <a:gd name="connsiteY5" fmla="*/ 2240811 h 5226565"/>
              <a:gd name="connsiteX6" fmla="*/ 232913 w 7179830"/>
              <a:gd name="connsiteY6" fmla="*/ 2052782 h 5226565"/>
              <a:gd name="connsiteX7" fmla="*/ 375714 w 7179830"/>
              <a:gd name="connsiteY7" fmla="*/ 1803205 h 5226565"/>
              <a:gd name="connsiteX8" fmla="*/ 1512756 w 7179830"/>
              <a:gd name="connsiteY8" fmla="*/ 638448 h 5226565"/>
              <a:gd name="connsiteX9" fmla="*/ 2902095 w 7179830"/>
              <a:gd name="connsiteY9" fmla="*/ 120440 h 5226565"/>
              <a:gd name="connsiteX10" fmla="*/ 2848453 w 7179830"/>
              <a:gd name="connsiteY10" fmla="*/ 125626 h 5226565"/>
              <a:gd name="connsiteX11" fmla="*/ 1837830 w 7179830"/>
              <a:gd name="connsiteY11" fmla="*/ 426203 h 5226565"/>
              <a:gd name="connsiteX12" fmla="*/ 214608 w 7179830"/>
              <a:gd name="connsiteY12" fmla="*/ 1882239 h 5226565"/>
              <a:gd name="connsiteX13" fmla="*/ 91317 w 7179830"/>
              <a:gd name="connsiteY13" fmla="*/ 2123701 h 5226565"/>
              <a:gd name="connsiteX14" fmla="*/ 64092 w 7179830"/>
              <a:gd name="connsiteY14" fmla="*/ 2193361 h 5226565"/>
              <a:gd name="connsiteX15" fmla="*/ 0 w 7179830"/>
              <a:gd name="connsiteY15" fmla="*/ 2153533 h 5226565"/>
              <a:gd name="connsiteX16" fmla="*/ 42834 w 7179830"/>
              <a:gd name="connsiteY16" fmla="*/ 2047277 h 5226565"/>
              <a:gd name="connsiteX17" fmla="*/ 923582 w 7179830"/>
              <a:gd name="connsiteY17" fmla="*/ 915600 h 5226565"/>
              <a:gd name="connsiteX18" fmla="*/ 2686989 w 7179830"/>
              <a:gd name="connsiteY18" fmla="*/ 73950 h 5226565"/>
              <a:gd name="connsiteX19" fmla="*/ 3059983 w 7179830"/>
              <a:gd name="connsiteY19" fmla="*/ 20308 h 5226565"/>
              <a:gd name="connsiteX20" fmla="*/ 3454435 w 7179830"/>
              <a:gd name="connsiteY20" fmla="*/ 1176 h 5226565"/>
              <a:gd name="connsiteX21" fmla="*/ 3923806 w 7179830"/>
              <a:gd name="connsiteY21" fmla="*/ 49990 h 5226565"/>
              <a:gd name="connsiteX22" fmla="*/ 5350874 w 7179830"/>
              <a:gd name="connsiteY22" fmla="*/ 426917 h 5226565"/>
              <a:gd name="connsiteX23" fmla="*/ 6607360 w 7179830"/>
              <a:gd name="connsiteY23" fmla="*/ 1075097 h 5226565"/>
              <a:gd name="connsiteX24" fmla="*/ 7110534 w 7179830"/>
              <a:gd name="connsiteY24" fmla="*/ 1541421 h 5226565"/>
              <a:gd name="connsiteX25" fmla="*/ 7179830 w 7179830"/>
              <a:gd name="connsiteY25" fmla="*/ 1630542 h 5226565"/>
              <a:gd name="connsiteX26" fmla="*/ 7136295 w 7179830"/>
              <a:gd name="connsiteY26" fmla="*/ 1700600 h 5226565"/>
              <a:gd name="connsiteX27" fmla="*/ 7131140 w 7179830"/>
              <a:gd name="connsiteY27" fmla="*/ 1693045 h 5226565"/>
              <a:gd name="connsiteX28" fmla="*/ 6577499 w 7179830"/>
              <a:gd name="connsiteY28" fmla="*/ 1148230 h 5226565"/>
              <a:gd name="connsiteX29" fmla="*/ 5494816 w 7179830"/>
              <a:gd name="connsiteY29" fmla="*/ 563527 h 5226565"/>
              <a:gd name="connsiteX30" fmla="*/ 5366967 w 7179830"/>
              <a:gd name="connsiteY30" fmla="*/ 514176 h 5226565"/>
              <a:gd name="connsiteX31" fmla="*/ 5244661 w 7179830"/>
              <a:gd name="connsiteY31" fmla="*/ 470725 h 5226565"/>
              <a:gd name="connsiteX32" fmla="*/ 5904822 w 7179830"/>
              <a:gd name="connsiteY32" fmla="*/ 815468 h 5226565"/>
              <a:gd name="connsiteX33" fmla="*/ 7015222 w 7179830"/>
              <a:gd name="connsiteY33" fmla="*/ 1815185 h 5226565"/>
              <a:gd name="connsiteX34" fmla="*/ 7040454 w 7179830"/>
              <a:gd name="connsiteY34" fmla="*/ 1854830 h 52265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7179830" h="5226565">
                <a:moveTo>
                  <a:pt x="5217841" y="464824"/>
                </a:moveTo>
                <a:lnTo>
                  <a:pt x="5222490" y="464289"/>
                </a:lnTo>
                <a:lnTo>
                  <a:pt x="5216768" y="463394"/>
                </a:lnTo>
                <a:cubicBezTo>
                  <a:pt x="5216768" y="463394"/>
                  <a:pt x="5216768" y="464646"/>
                  <a:pt x="5217841" y="464824"/>
                </a:cubicBezTo>
                <a:close/>
                <a:moveTo>
                  <a:pt x="4945201" y="5226565"/>
                </a:moveTo>
                <a:lnTo>
                  <a:pt x="140449" y="2240811"/>
                </a:lnTo>
                <a:lnTo>
                  <a:pt x="232913" y="2052782"/>
                </a:lnTo>
                <a:cubicBezTo>
                  <a:pt x="277693" y="1968290"/>
                  <a:pt x="325201" y="1885054"/>
                  <a:pt x="375714" y="1803205"/>
                </a:cubicBezTo>
                <a:cubicBezTo>
                  <a:pt x="667528" y="1329721"/>
                  <a:pt x="1039629" y="935091"/>
                  <a:pt x="1512756" y="638448"/>
                </a:cubicBezTo>
                <a:cubicBezTo>
                  <a:pt x="1939392" y="370950"/>
                  <a:pt x="2405724" y="210560"/>
                  <a:pt x="2902095" y="120440"/>
                </a:cubicBezTo>
                <a:cubicBezTo>
                  <a:pt x="2884054" y="118134"/>
                  <a:pt x="2865727" y="119904"/>
                  <a:pt x="2848453" y="125626"/>
                </a:cubicBezTo>
                <a:cubicBezTo>
                  <a:pt x="2498704" y="175943"/>
                  <a:pt x="2158217" y="277201"/>
                  <a:pt x="1837830" y="426203"/>
                </a:cubicBezTo>
                <a:cubicBezTo>
                  <a:pt x="1147094" y="744660"/>
                  <a:pt x="593502" y="1217071"/>
                  <a:pt x="214608" y="1882239"/>
                </a:cubicBezTo>
                <a:cubicBezTo>
                  <a:pt x="169441" y="1960776"/>
                  <a:pt x="128308" y="2041369"/>
                  <a:pt x="91317" y="2123701"/>
                </a:cubicBezTo>
                <a:lnTo>
                  <a:pt x="64092" y="2193361"/>
                </a:lnTo>
                <a:lnTo>
                  <a:pt x="0" y="2153533"/>
                </a:lnTo>
                <a:lnTo>
                  <a:pt x="42834" y="2047277"/>
                </a:lnTo>
                <a:cubicBezTo>
                  <a:pt x="241792" y="1615775"/>
                  <a:pt x="541268" y="1241591"/>
                  <a:pt x="923582" y="915600"/>
                </a:cubicBezTo>
                <a:cubicBezTo>
                  <a:pt x="1435331" y="478415"/>
                  <a:pt x="2028081" y="205375"/>
                  <a:pt x="2686989" y="73950"/>
                </a:cubicBezTo>
                <a:cubicBezTo>
                  <a:pt x="2810367" y="49274"/>
                  <a:pt x="2934818" y="32466"/>
                  <a:pt x="3059983" y="20308"/>
                </a:cubicBezTo>
                <a:cubicBezTo>
                  <a:pt x="3185149" y="8148"/>
                  <a:pt x="3308706" y="2963"/>
                  <a:pt x="3454435" y="1176"/>
                </a:cubicBezTo>
                <a:cubicBezTo>
                  <a:pt x="3599805" y="-5977"/>
                  <a:pt x="3761985" y="20665"/>
                  <a:pt x="3923806" y="49990"/>
                </a:cubicBezTo>
                <a:cubicBezTo>
                  <a:pt x="4409449" y="137964"/>
                  <a:pt x="4886867" y="257228"/>
                  <a:pt x="5350874" y="426917"/>
                </a:cubicBezTo>
                <a:cubicBezTo>
                  <a:pt x="5797001" y="589991"/>
                  <a:pt x="6223101" y="792223"/>
                  <a:pt x="6607360" y="1075097"/>
                </a:cubicBezTo>
                <a:cubicBezTo>
                  <a:pt x="6794438" y="1212779"/>
                  <a:pt x="6965102" y="1365689"/>
                  <a:pt x="7110534" y="1541421"/>
                </a:cubicBezTo>
                <a:lnTo>
                  <a:pt x="7179830" y="1630542"/>
                </a:lnTo>
                <a:lnTo>
                  <a:pt x="7136295" y="1700600"/>
                </a:lnTo>
                <a:lnTo>
                  <a:pt x="7131140" y="1693045"/>
                </a:lnTo>
                <a:cubicBezTo>
                  <a:pt x="6977874" y="1483026"/>
                  <a:pt x="6788448" y="1305671"/>
                  <a:pt x="6577499" y="1148230"/>
                </a:cubicBezTo>
                <a:cubicBezTo>
                  <a:pt x="6245452" y="900401"/>
                  <a:pt x="5878538" y="716408"/>
                  <a:pt x="5494816" y="563527"/>
                </a:cubicBezTo>
                <a:cubicBezTo>
                  <a:pt x="5452491" y="546487"/>
                  <a:pt x="5409881" y="530036"/>
                  <a:pt x="5366967" y="514176"/>
                </a:cubicBezTo>
                <a:cubicBezTo>
                  <a:pt x="5326377" y="499156"/>
                  <a:pt x="5285430" y="485210"/>
                  <a:pt x="5244661" y="470725"/>
                </a:cubicBezTo>
                <a:cubicBezTo>
                  <a:pt x="5471517" y="572127"/>
                  <a:pt x="5691970" y="687263"/>
                  <a:pt x="5904822" y="815468"/>
                </a:cubicBezTo>
                <a:cubicBezTo>
                  <a:pt x="6336645" y="1080104"/>
                  <a:pt x="6718758" y="1400351"/>
                  <a:pt x="7015222" y="1815185"/>
                </a:cubicBezTo>
                <a:lnTo>
                  <a:pt x="7040454" y="1854830"/>
                </a:lnTo>
                <a:close/>
              </a:path>
            </a:pathLst>
          </a:custGeom>
          <a:solidFill>
            <a:schemeClr val="accent2"/>
          </a:solidFill>
          <a:ln w="12700" cap="flat">
            <a:noFill/>
            <a:prstDash val="solid"/>
            <a:miter/>
          </a:ln>
        </p:spPr>
        <p:txBody>
          <a:bodyPr wrap="square" rtlCol="0" anchor="ctr">
            <a:noAutofit/>
          </a:bodyPr>
          <a:lstStyle/>
          <a:p>
            <a:endParaRPr lang="en-US"/>
          </a:p>
        </p:txBody>
      </p:sp>
      <p:sp>
        <p:nvSpPr>
          <p:cNvPr id="5" name="Title 4">
            <a:extLst>
              <a:ext uri="{FF2B5EF4-FFF2-40B4-BE49-F238E27FC236}">
                <a16:creationId xmlns:a16="http://schemas.microsoft.com/office/drawing/2014/main" id="{03BDF9F2-A2B4-2EDC-21B0-B77424110A70}"/>
              </a:ext>
            </a:extLst>
          </p:cNvPr>
          <p:cNvSpPr txBox="1">
            <a:spLocks noGrp="1"/>
          </p:cNvSpPr>
          <p:nvPr>
            <p:ph type="title"/>
          </p:nvPr>
        </p:nvSpPr>
        <p:spPr>
          <a:xfrm>
            <a:off x="841246" y="673770"/>
            <a:ext cx="3644489" cy="2414488"/>
          </a:xfrm>
          <a:prstGeom prst="rect">
            <a:avLst/>
          </a:prstGeom>
        </p:spPr>
        <p:txBody>
          <a:bodyPr rtlCol="0" anchor="t">
            <a:normAutofit/>
          </a:bodyPr>
          <a:lstStyle/>
          <a:p>
            <a:r>
              <a:rPr lang="en-US" dirty="0">
                <a:solidFill>
                  <a:srgbClr val="FFFFFF"/>
                </a:solidFill>
                <a:latin typeface="Arial"/>
                <a:cs typeface="Arial"/>
              </a:rPr>
              <a:t>2. Context</a:t>
            </a:r>
          </a:p>
        </p:txBody>
      </p:sp>
      <p:sp>
        <p:nvSpPr>
          <p:cNvPr id="15" name="Content Placeholder 2">
            <a:extLst>
              <a:ext uri="{FF2B5EF4-FFF2-40B4-BE49-F238E27FC236}">
                <a16:creationId xmlns:a16="http://schemas.microsoft.com/office/drawing/2014/main" id="{DBF45B0A-109D-5ADC-8273-901925166289}"/>
              </a:ext>
            </a:extLst>
          </p:cNvPr>
          <p:cNvSpPr>
            <a:spLocks noGrp="1"/>
          </p:cNvSpPr>
          <p:nvPr>
            <p:ph idx="1"/>
          </p:nvPr>
        </p:nvSpPr>
        <p:spPr>
          <a:xfrm>
            <a:off x="5829300" y="46607"/>
            <a:ext cx="6217919" cy="6674867"/>
          </a:xfrm>
        </p:spPr>
        <p:txBody>
          <a:bodyPr vert="horz" lIns="91440" tIns="45720" rIns="91440" bIns="45720" rtlCol="0" anchor="t">
            <a:normAutofit lnSpcReduction="10000"/>
          </a:bodyPr>
          <a:lstStyle/>
          <a:p>
            <a:pPr fontAlgn="base"/>
            <a:r>
              <a:rPr lang="en-US" sz="1800" dirty="0">
                <a:effectLst/>
                <a:latin typeface="Arial"/>
                <a:ea typeface="Times New Roman" panose="02020603050405020304" pitchFamily="18" charset="0"/>
                <a:cs typeface="Arial"/>
              </a:rPr>
              <a:t>Breast screening uptake in SEL is</a:t>
            </a:r>
            <a:r>
              <a:rPr lang="en-US" sz="1800" dirty="0">
                <a:latin typeface="Arial"/>
                <a:ea typeface="Times New Roman" panose="02020603050405020304" pitchFamily="18" charset="0"/>
                <a:cs typeface="Arial"/>
              </a:rPr>
              <a:t> still</a:t>
            </a:r>
            <a:r>
              <a:rPr lang="en-US" sz="1800" dirty="0">
                <a:effectLst/>
                <a:latin typeface="Arial"/>
                <a:ea typeface="Times New Roman" panose="02020603050405020304" pitchFamily="18" charset="0"/>
                <a:cs typeface="Arial"/>
              </a:rPr>
              <a:t> below the </a:t>
            </a:r>
            <a:r>
              <a:rPr lang="en-US" sz="1800" dirty="0">
                <a:effectLst/>
                <a:latin typeface="Arial"/>
                <a:ea typeface="Times New Roman" panose="02020603050405020304" pitchFamily="18" charset="0"/>
                <a:cs typeface="Arial"/>
                <a:hlinkClick r:id="rId2">
                  <a:extLst>
                    <a:ext uri="{A12FA001-AC4F-418D-AE19-62706E023703}">
                      <ahyp:hlinkClr xmlns:ahyp="http://schemas.microsoft.com/office/drawing/2018/hyperlinkcolor" val="tx"/>
                    </a:ext>
                  </a:extLst>
                </a:hlinkClick>
              </a:rPr>
              <a:t>national target of 70</a:t>
            </a:r>
            <a:r>
              <a:rPr lang="en-US" sz="1800" dirty="0">
                <a:latin typeface="Arial"/>
                <a:ea typeface="Times New Roman" panose="02020603050405020304" pitchFamily="18" charset="0"/>
                <a:cs typeface="Arial"/>
                <a:hlinkClick r:id="rId2">
                  <a:extLst>
                    <a:ext uri="{A12FA001-AC4F-418D-AE19-62706E023703}">
                      <ahyp:hlinkClr xmlns:ahyp="http://schemas.microsoft.com/office/drawing/2018/hyperlinkcolor" val="tx"/>
                    </a:ext>
                  </a:extLst>
                </a:hlinkClick>
              </a:rPr>
              <a:t>%</a:t>
            </a:r>
            <a:r>
              <a:rPr lang="en-US" sz="1800" dirty="0">
                <a:latin typeface="Arial"/>
                <a:ea typeface="Times New Roman" panose="02020603050405020304" pitchFamily="18" charset="0"/>
                <a:cs typeface="Arial"/>
              </a:rPr>
              <a:t>, although we are considered recovered from the dip in uptake owing to COVID-19.</a:t>
            </a:r>
            <a:r>
              <a:rPr lang="en-US" sz="1800" dirty="0">
                <a:effectLst/>
                <a:latin typeface="Arial"/>
                <a:ea typeface="Times New Roman" panose="02020603050405020304" pitchFamily="18" charset="0"/>
                <a:cs typeface="Arial"/>
              </a:rPr>
              <a:t> Factors </a:t>
            </a:r>
            <a:r>
              <a:rPr lang="en-US" sz="1800" dirty="0">
                <a:latin typeface="Arial"/>
                <a:ea typeface="Times New Roman" panose="02020603050405020304" pitchFamily="18" charset="0"/>
                <a:cs typeface="Arial"/>
              </a:rPr>
              <a:t>included </a:t>
            </a:r>
            <a:r>
              <a:rPr lang="en-US" sz="1800" dirty="0">
                <a:effectLst/>
                <a:latin typeface="Arial"/>
                <a:ea typeface="Times New Roman" panose="02020603050405020304" pitchFamily="18" charset="0"/>
                <a:cs typeface="Arial"/>
                <a:hlinkClick r:id="rId3">
                  <a:extLst>
                    <a:ext uri="{A12FA001-AC4F-418D-AE19-62706E023703}">
                      <ahyp:hlinkClr xmlns:ahyp="http://schemas.microsoft.com/office/drawing/2018/hyperlinkcolor" val="tx"/>
                    </a:ext>
                  </a:extLst>
                </a:hlinkClick>
              </a:rPr>
              <a:t>the COVID pandemic </a:t>
            </a:r>
            <a:r>
              <a:rPr lang="en-US" sz="1800" dirty="0">
                <a:latin typeface="Arial"/>
                <a:ea typeface="Times New Roman" panose="02020603050405020304" pitchFamily="18" charset="0"/>
                <a:cs typeface="Arial"/>
              </a:rPr>
              <a:t>for the initial dip, and</a:t>
            </a:r>
            <a:r>
              <a:rPr lang="en-US" sz="1800" dirty="0">
                <a:effectLst/>
                <a:latin typeface="Arial"/>
                <a:ea typeface="Times New Roman" panose="02020603050405020304" pitchFamily="18" charset="0"/>
                <a:cs typeface="Arial"/>
              </a:rPr>
              <a:t> continued hesitancy to attend, barriers to access, fear of the screening itself or the resulting outcome, mistrust and/or a lack of public awareness.</a:t>
            </a:r>
            <a:r>
              <a:rPr lang="en-US" sz="1800" dirty="0">
                <a:latin typeface="Arial"/>
                <a:ea typeface="Times New Roman" panose="02020603050405020304" pitchFamily="18" charset="0"/>
                <a:cs typeface="Arial"/>
              </a:rPr>
              <a:t> </a:t>
            </a:r>
            <a:endParaRPr lang="en-US" sz="1800" dirty="0">
              <a:effectLst/>
              <a:latin typeface="Arial" panose="020B0604020202020204" pitchFamily="34" charset="0"/>
              <a:ea typeface="Times New Roman" panose="02020603050405020304" pitchFamily="18" charset="0"/>
              <a:cs typeface="Arial" panose="020B0604020202020204" pitchFamily="34" charset="0"/>
            </a:endParaRPr>
          </a:p>
          <a:p>
            <a:pPr fontAlgn="base"/>
            <a:r>
              <a:rPr lang="en-US" sz="1800" dirty="0">
                <a:effectLst/>
                <a:latin typeface="Arial"/>
                <a:ea typeface="Times New Roman" panose="02020603050405020304" pitchFamily="18" charset="0"/>
                <a:cs typeface="Arial"/>
              </a:rPr>
              <a:t>1 in 7 women </a:t>
            </a:r>
            <a:r>
              <a:rPr lang="en-US" sz="1800" dirty="0">
                <a:latin typeface="Arial"/>
                <a:ea typeface="Times New Roman" panose="02020603050405020304" pitchFamily="18" charset="0"/>
                <a:cs typeface="Arial"/>
              </a:rPr>
              <a:t>and people with breasts will</a:t>
            </a:r>
            <a:r>
              <a:rPr lang="en-US" sz="1800" dirty="0">
                <a:effectLst/>
                <a:latin typeface="Arial"/>
                <a:ea typeface="Times New Roman" panose="02020603050405020304" pitchFamily="18" charset="0"/>
                <a:cs typeface="Arial"/>
              </a:rPr>
              <a:t> get a breast cancer diagnosis in their lifetime</a:t>
            </a:r>
            <a:r>
              <a:rPr lang="en-US" sz="1800" dirty="0">
                <a:effectLst/>
                <a:latin typeface="Arial"/>
                <a:ea typeface="Calibri"/>
                <a:cs typeface="Arial"/>
              </a:rPr>
              <a:t>. SELBSS is an inclusive service, including trans women on </a:t>
            </a:r>
            <a:r>
              <a:rPr lang="en-US" sz="1800" dirty="0" err="1">
                <a:effectLst/>
                <a:latin typeface="Arial"/>
                <a:ea typeface="Calibri"/>
                <a:cs typeface="Arial"/>
              </a:rPr>
              <a:t>feminising</a:t>
            </a:r>
            <a:r>
              <a:rPr lang="en-US" sz="1800" dirty="0">
                <a:effectLst/>
                <a:latin typeface="Arial"/>
                <a:ea typeface="Calibri"/>
                <a:cs typeface="Arial"/>
              </a:rPr>
              <a:t> hormones,</a:t>
            </a:r>
            <a:r>
              <a:rPr lang="en-US" sz="1800" dirty="0">
                <a:latin typeface="Arial"/>
                <a:ea typeface="Calibri"/>
                <a:cs typeface="Arial"/>
              </a:rPr>
              <a:t> intersex people, </a:t>
            </a:r>
            <a:r>
              <a:rPr lang="en-US" sz="1800" dirty="0">
                <a:effectLst/>
                <a:latin typeface="Arial"/>
                <a:ea typeface="Calibri"/>
                <a:cs typeface="Arial"/>
              </a:rPr>
              <a:t>non-binary people assigned female at birth and trans men who have not had a bilateral mastectomy (removal of both breasts, which </a:t>
            </a:r>
            <a:r>
              <a:rPr lang="en-US" sz="1800" dirty="0">
                <a:latin typeface="Arial"/>
                <a:ea typeface="Calibri"/>
                <a:cs typeface="Arial"/>
              </a:rPr>
              <a:t>may be</a:t>
            </a:r>
            <a:r>
              <a:rPr lang="en-US" sz="1800" dirty="0">
                <a:effectLst/>
                <a:latin typeface="Arial"/>
                <a:ea typeface="Calibri"/>
                <a:cs typeface="Arial"/>
              </a:rPr>
              <a:t> different to </a:t>
            </a:r>
            <a:r>
              <a:rPr lang="en-US" sz="1800" dirty="0">
                <a:effectLst/>
                <a:latin typeface="Arial"/>
                <a:ea typeface="Calibri"/>
                <a:cs typeface="Arial"/>
                <a:hlinkClick r:id="rId4">
                  <a:extLst>
                    <a:ext uri="{A12FA001-AC4F-418D-AE19-62706E023703}">
                      <ahyp:hlinkClr xmlns:ahyp="http://schemas.microsoft.com/office/drawing/2018/hyperlinkcolor" val="tx"/>
                    </a:ext>
                  </a:extLst>
                </a:hlinkClick>
              </a:rPr>
              <a:t>top surgery</a:t>
            </a:r>
            <a:r>
              <a:rPr lang="en-US" sz="1800" dirty="0">
                <a:effectLst/>
                <a:latin typeface="Arial"/>
                <a:ea typeface="Calibri"/>
                <a:cs typeface="Arial"/>
              </a:rPr>
              <a:t>), see the </a:t>
            </a:r>
            <a:r>
              <a:rPr lang="en-US" sz="1800" u="sng" dirty="0">
                <a:effectLst/>
                <a:latin typeface="Arial"/>
                <a:ea typeface="Calibri"/>
                <a:cs typeface="Arial"/>
                <a:hlinkClick r:id="rId5">
                  <a:extLst>
                    <a:ext uri="{A12FA001-AC4F-418D-AE19-62706E023703}">
                      <ahyp:hlinkClr xmlns:ahyp="http://schemas.microsoft.com/office/drawing/2018/hyperlinkcolor" val="tx"/>
                    </a:ext>
                  </a:extLst>
                </a:hlinkClick>
              </a:rPr>
              <a:t>Best for My Chest</a:t>
            </a:r>
            <a:r>
              <a:rPr lang="en-US" sz="1800" dirty="0">
                <a:effectLst/>
                <a:latin typeface="Arial"/>
                <a:ea typeface="Calibri"/>
                <a:cs typeface="Arial"/>
              </a:rPr>
              <a:t> campaign for more information</a:t>
            </a:r>
            <a:r>
              <a:rPr lang="en-US" sz="1800" dirty="0">
                <a:effectLst/>
                <a:latin typeface="Arial"/>
                <a:ea typeface="Times New Roman" panose="02020603050405020304" pitchFamily="18" charset="0"/>
                <a:cs typeface="Arial"/>
              </a:rPr>
              <a:t>.</a:t>
            </a:r>
            <a:r>
              <a:rPr lang="en-US" sz="1800" dirty="0">
                <a:latin typeface="Arial"/>
                <a:ea typeface="Times New Roman" panose="02020603050405020304" pitchFamily="18" charset="0"/>
                <a:cs typeface="Arial"/>
              </a:rPr>
              <a:t> </a:t>
            </a:r>
            <a:endParaRPr lang="en-US" sz="1800" dirty="0">
              <a:effectLst/>
              <a:latin typeface="Arial" panose="020B0604020202020204" pitchFamily="34" charset="0"/>
              <a:ea typeface="Times New Roman" panose="02020603050405020304" pitchFamily="18" charset="0"/>
              <a:cs typeface="Arial" panose="020B0604020202020204" pitchFamily="34" charset="0"/>
            </a:endParaRPr>
          </a:p>
          <a:p>
            <a:pPr fontAlgn="base"/>
            <a:r>
              <a:rPr lang="en-GB" sz="1800" dirty="0">
                <a:latin typeface="Arial"/>
                <a:ea typeface="Times New Roman" panose="02020603050405020304" pitchFamily="18" charset="0"/>
                <a:cs typeface="Arial"/>
              </a:rPr>
              <a:t>I</a:t>
            </a:r>
            <a:r>
              <a:rPr lang="en-GB" sz="1800" b="0" i="0" u="none" strike="noStrike" dirty="0">
                <a:effectLst/>
                <a:latin typeface="Arial"/>
                <a:cs typeface="Arial"/>
              </a:rPr>
              <a:t>n the case that someone is registered male at the GP as a trans man OR is a trans woman but is still registered as a male but needs screening –  we do not currently have a screening pathway for this but we are exploring this. These people currently </a:t>
            </a:r>
            <a:r>
              <a:rPr lang="en-GB" sz="1800" b="0" i="0" u="none" strike="noStrike" dirty="0">
                <a:effectLst/>
                <a:latin typeface="Arial"/>
                <a:cs typeface="Arial"/>
                <a:hlinkClick r:id="rId6"/>
              </a:rPr>
              <a:t>can request a mammogram</a:t>
            </a:r>
            <a:r>
              <a:rPr lang="en-GB" sz="1800" b="0" i="0" u="none" strike="noStrike" dirty="0">
                <a:effectLst/>
                <a:latin typeface="Arial"/>
                <a:cs typeface="Arial"/>
              </a:rPr>
              <a:t> at their local hospital</a:t>
            </a:r>
          </a:p>
          <a:p>
            <a:pPr fontAlgn="base"/>
            <a:r>
              <a:rPr lang="en-US" sz="1800" kern="1200" dirty="0">
                <a:latin typeface="Arial"/>
                <a:cs typeface="Arial"/>
              </a:rPr>
              <a:t>Every year we screen approximately 55,000 out of our 85,000 eligible population, finding 400-450 breast cancers per year through the SELBSS. We operate 7 screening sites and anyone requiring further investigations will be invited to the Assessment Centre (Breast Radiology Department at King’s College Hospital)</a:t>
            </a:r>
            <a:endParaRPr lang="en-GB" sz="1800" kern="1200" dirty="0">
              <a:latin typeface="Arial"/>
              <a:cs typeface="Arial"/>
            </a:endParaRPr>
          </a:p>
          <a:p>
            <a:pPr fontAlgn="base"/>
            <a:endParaRPr lang="en-US" sz="1800" dirty="0">
              <a:latin typeface="Arial" panose="020B0604020202020204" pitchFamily="34" charset="0"/>
              <a:cs typeface="Arial" panose="020B0604020202020204" pitchFamily="34" charset="0"/>
            </a:endParaRPr>
          </a:p>
          <a:p>
            <a:endParaRPr lang="en-US" sz="1700" dirty="0"/>
          </a:p>
        </p:txBody>
      </p:sp>
      <p:sp>
        <p:nvSpPr>
          <p:cNvPr id="4" name="Slide Number Placeholder 3">
            <a:extLst>
              <a:ext uri="{FF2B5EF4-FFF2-40B4-BE49-F238E27FC236}">
                <a16:creationId xmlns:a16="http://schemas.microsoft.com/office/drawing/2014/main" id="{96874807-C6AB-CA87-4D68-00CCAD2C368B}"/>
              </a:ext>
            </a:extLst>
          </p:cNvPr>
          <p:cNvSpPr>
            <a:spLocks noGrp="1"/>
          </p:cNvSpPr>
          <p:nvPr>
            <p:ph type="sldNum" sz="quarter" idx="12"/>
          </p:nvPr>
        </p:nvSpPr>
        <p:spPr>
          <a:xfrm>
            <a:off x="8610600" y="6356350"/>
            <a:ext cx="2743200" cy="365125"/>
          </a:xfrm>
        </p:spPr>
        <p:txBody>
          <a:bodyPr>
            <a:normAutofit/>
          </a:bodyPr>
          <a:lstStyle/>
          <a:p>
            <a:pPr>
              <a:spcAft>
                <a:spcPts val="600"/>
              </a:spcAft>
            </a:pPr>
            <a:fld id="{600EE44C-5A6C-D646-BB28-ACCE754D818D}" type="slidenum">
              <a:rPr lang="en-US" smtClean="0"/>
              <a:pPr>
                <a:spcAft>
                  <a:spcPts val="600"/>
                </a:spcAft>
              </a:pPr>
              <a:t>4</a:t>
            </a:fld>
            <a:endParaRPr lang="en-US"/>
          </a:p>
        </p:txBody>
      </p:sp>
    </p:spTree>
    <p:extLst>
      <p:ext uri="{BB962C8B-B14F-4D97-AF65-F5344CB8AC3E}">
        <p14:creationId xmlns:p14="http://schemas.microsoft.com/office/powerpoint/2010/main" val="44667390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7007302C-7604-395B-066C-8FCF7E0D62DD}"/>
              </a:ext>
            </a:extLst>
          </p:cNvPr>
          <p:cNvSpPr txBox="1"/>
          <p:nvPr/>
        </p:nvSpPr>
        <p:spPr>
          <a:xfrm>
            <a:off x="-726231" y="0"/>
            <a:ext cx="12938760" cy="769441"/>
          </a:xfrm>
          <a:prstGeom prst="rect">
            <a:avLst/>
          </a:prstGeom>
          <a:noFill/>
        </p:spPr>
        <p:txBody>
          <a:bodyPr wrap="square" lIns="91440" tIns="45720" rIns="91440" bIns="45720" rtlCol="0" anchor="t">
            <a:spAutoFit/>
          </a:bodyPr>
          <a:lstStyle/>
          <a:p>
            <a:pPr algn="ctr"/>
            <a:r>
              <a:rPr lang="en-US" sz="4400" dirty="0">
                <a:latin typeface="Arial"/>
                <a:cs typeface="Arial"/>
              </a:rPr>
              <a:t>Breast screening in SEL</a:t>
            </a:r>
            <a:endParaRPr lang="en-GB" sz="4400" dirty="0">
              <a:latin typeface="Arial"/>
              <a:cs typeface="Arial"/>
            </a:endParaRPr>
          </a:p>
        </p:txBody>
      </p:sp>
      <p:sp>
        <p:nvSpPr>
          <p:cNvPr id="2" name="Slide Number Placeholder 1">
            <a:extLst>
              <a:ext uri="{FF2B5EF4-FFF2-40B4-BE49-F238E27FC236}">
                <a16:creationId xmlns:a16="http://schemas.microsoft.com/office/drawing/2014/main" id="{B80C421D-A354-012C-B190-A8E6865BE917}"/>
              </a:ext>
            </a:extLst>
          </p:cNvPr>
          <p:cNvSpPr>
            <a:spLocks noGrp="1"/>
          </p:cNvSpPr>
          <p:nvPr>
            <p:ph type="sldNum" sz="quarter" idx="12"/>
          </p:nvPr>
        </p:nvSpPr>
        <p:spPr/>
        <p:txBody>
          <a:bodyPr/>
          <a:lstStyle/>
          <a:p>
            <a:fld id="{600EE44C-5A6C-D646-BB28-ACCE754D818D}" type="slidenum">
              <a:rPr lang="en-US" smtClean="0"/>
              <a:t>5</a:t>
            </a:fld>
            <a:endParaRPr lang="en-US"/>
          </a:p>
        </p:txBody>
      </p:sp>
      <p:graphicFrame>
        <p:nvGraphicFramePr>
          <p:cNvPr id="11" name="Table 10">
            <a:extLst>
              <a:ext uri="{FF2B5EF4-FFF2-40B4-BE49-F238E27FC236}">
                <a16:creationId xmlns:a16="http://schemas.microsoft.com/office/drawing/2014/main" id="{03A6E156-ACF3-2170-1B61-B23B0215799D}"/>
              </a:ext>
            </a:extLst>
          </p:cNvPr>
          <p:cNvGraphicFramePr>
            <a:graphicFrameLocks noGrp="1"/>
          </p:cNvGraphicFramePr>
          <p:nvPr>
            <p:extLst>
              <p:ext uri="{D42A27DB-BD31-4B8C-83A1-F6EECF244321}">
                <p14:modId xmlns:p14="http://schemas.microsoft.com/office/powerpoint/2010/main" val="3629759609"/>
              </p:ext>
            </p:extLst>
          </p:nvPr>
        </p:nvGraphicFramePr>
        <p:xfrm>
          <a:off x="5745480" y="7178040"/>
          <a:ext cx="12192000" cy="1554480"/>
        </p:xfrm>
        <a:graphic>
          <a:graphicData uri="http://schemas.openxmlformats.org/drawingml/2006/table">
            <a:tbl>
              <a:tblPr bandRow="1">
                <a:tableStyleId>{5C22544A-7EE6-4342-B048-85BDC9FD1C3A}</a:tableStyleId>
              </a:tblPr>
              <a:tblGrid>
                <a:gridCol w="12192000">
                  <a:extLst>
                    <a:ext uri="{9D8B030D-6E8A-4147-A177-3AD203B41FA5}">
                      <a16:colId xmlns:a16="http://schemas.microsoft.com/office/drawing/2014/main" val="3138004138"/>
                    </a:ext>
                  </a:extLst>
                </a:gridCol>
              </a:tblGrid>
              <a:tr h="0">
                <a:tc>
                  <a:txBody>
                    <a:bodyPr/>
                    <a:lstStyle/>
                    <a:p>
                      <a:endParaRPr lang="en-US">
                        <a:effectLst/>
                      </a:endParaRPr>
                    </a:p>
                  </a:txBody>
                  <a:tcPr anchor="ctr">
                    <a:lnL>
                      <a:noFill/>
                    </a:lnL>
                    <a:lnR>
                      <a:noFill/>
                    </a:lnR>
                    <a:lnT>
                      <a:noFill/>
                    </a:lnT>
                    <a:lnB>
                      <a:noFill/>
                    </a:lnB>
                    <a:noFill/>
                  </a:tcPr>
                </a:tc>
                <a:extLst>
                  <a:ext uri="{0D108BD9-81ED-4DB2-BD59-A6C34878D82A}">
                    <a16:rowId xmlns:a16="http://schemas.microsoft.com/office/drawing/2014/main" val="1925566762"/>
                  </a:ext>
                </a:extLst>
              </a:tr>
              <a:tr h="0">
                <a:tc>
                  <a:txBody>
                    <a:bodyPr/>
                    <a:lstStyle/>
                    <a:p>
                      <a:r>
                        <a:rPr lang="en-US">
                          <a:solidFill>
                            <a:srgbClr val="0078D4"/>
                          </a:solidFill>
                          <a:effectLst/>
                          <a:hlinkClick r:id="rId4"/>
                        </a:rPr>
                        <a:t>Open in Power BI</a:t>
                      </a:r>
                      <a:br>
                        <a:rPr lang="en-US">
                          <a:solidFill>
                            <a:srgbClr val="0078D4"/>
                          </a:solidFill>
                          <a:effectLst/>
                          <a:hlinkClick r:id="rId4"/>
                        </a:rPr>
                      </a:br>
                      <a:r>
                        <a:rPr lang="en-US">
                          <a:effectLst/>
                        </a:rPr>
                        <a:t>Cancer - Population Insights Dashboard</a:t>
                      </a:r>
                      <a:br>
                        <a:rPr lang="en-US">
                          <a:effectLst/>
                        </a:rPr>
                      </a:br>
                      <a:r>
                        <a:rPr lang="en-US">
                          <a:effectLst/>
                        </a:rPr>
                        <a:t>Data as of 16/02/24, 17:31</a:t>
                      </a:r>
                      <a:br>
                        <a:rPr lang="en-US">
                          <a:effectLst/>
                        </a:rPr>
                      </a:br>
                      <a:r>
                        <a:rPr lang="en-US">
                          <a:effectLst/>
                        </a:rPr>
                        <a:t>Filtered by </a:t>
                      </a:r>
                      <a:r>
                        <a:rPr lang="en-US" b="1">
                          <a:effectLst/>
                        </a:rPr>
                        <a:t>Screening Name</a:t>
                      </a:r>
                      <a:r>
                        <a:rPr lang="en-US">
                          <a:effectLst/>
                        </a:rPr>
                        <a:t> (is Breast Screening), </a:t>
                      </a:r>
                      <a:r>
                        <a:rPr lang="en-US" b="1">
                          <a:effectLst/>
                        </a:rPr>
                        <a:t>Month</a:t>
                      </a:r>
                      <a:r>
                        <a:rPr lang="en-US">
                          <a:effectLst/>
                        </a:rPr>
                        <a:t> (is Jan-24), </a:t>
                      </a:r>
                      <a:r>
                        <a:rPr lang="en-US" b="1">
                          <a:effectLst/>
                        </a:rPr>
                        <a:t>DynamicLocalityCancer_Data</a:t>
                      </a:r>
                      <a:r>
                        <a:rPr lang="en-US">
                          <a:effectLst/>
                        </a:rPr>
                        <a:t> (is Borough)</a:t>
                      </a:r>
                    </a:p>
                  </a:txBody>
                  <a:tcPr anchor="ctr">
                    <a:lnL>
                      <a:noFill/>
                    </a:lnL>
                    <a:lnR>
                      <a:noFill/>
                    </a:lnR>
                    <a:lnT>
                      <a:noFill/>
                    </a:lnT>
                    <a:lnB>
                      <a:noFill/>
                    </a:lnB>
                    <a:noFill/>
                  </a:tcPr>
                </a:tc>
                <a:extLst>
                  <a:ext uri="{0D108BD9-81ED-4DB2-BD59-A6C34878D82A}">
                    <a16:rowId xmlns:a16="http://schemas.microsoft.com/office/drawing/2014/main" val="2983427733"/>
                  </a:ext>
                </a:extLst>
              </a:tr>
            </a:tbl>
          </a:graphicData>
        </a:graphic>
      </p:graphicFrame>
      <p:pic>
        <p:nvPicPr>
          <p:cNvPr id="10" name="Picture 9" descr="A Power BI visual">
            <a:extLst>
              <a:ext uri="{FF2B5EF4-FFF2-40B4-BE49-F238E27FC236}">
                <a16:creationId xmlns:a16="http://schemas.microsoft.com/office/drawing/2014/main" id="{649BA185-2ED4-2AD2-4BE1-9F90D0ECB382}"/>
              </a:ext>
            </a:extLst>
          </p:cNvPr>
          <p:cNvPicPr>
            <a:picLocks noChangeAspect="1"/>
          </p:cNvPicPr>
          <p:nvPr/>
        </p:nvPicPr>
        <p:blipFill>
          <a:blip r:embed="rId5"/>
          <a:stretch>
            <a:fillRect/>
          </a:stretch>
        </p:blipFill>
        <p:spPr>
          <a:xfrm>
            <a:off x="115302" y="767263"/>
            <a:ext cx="7449554" cy="2857000"/>
          </a:xfrm>
          <a:prstGeom prst="rect">
            <a:avLst/>
          </a:prstGeom>
        </p:spPr>
      </p:pic>
      <p:pic>
        <p:nvPicPr>
          <p:cNvPr id="15" name="Picture 14" descr="A Power BI visual">
            <a:extLst>
              <a:ext uri="{FF2B5EF4-FFF2-40B4-BE49-F238E27FC236}">
                <a16:creationId xmlns:a16="http://schemas.microsoft.com/office/drawing/2014/main" id="{B3FCBA03-C844-A3AC-2955-7E937CDB7B04}"/>
              </a:ext>
            </a:extLst>
          </p:cNvPr>
          <p:cNvPicPr>
            <a:picLocks noChangeAspect="1"/>
          </p:cNvPicPr>
          <p:nvPr/>
        </p:nvPicPr>
        <p:blipFill>
          <a:blip r:embed="rId6"/>
          <a:stretch>
            <a:fillRect/>
          </a:stretch>
        </p:blipFill>
        <p:spPr>
          <a:xfrm>
            <a:off x="4562476" y="3617996"/>
            <a:ext cx="7629024" cy="2930693"/>
          </a:xfrm>
          <a:prstGeom prst="rect">
            <a:avLst/>
          </a:prstGeom>
        </p:spPr>
      </p:pic>
      <p:sp>
        <p:nvSpPr>
          <p:cNvPr id="16" name="TextBox 15">
            <a:extLst>
              <a:ext uri="{FF2B5EF4-FFF2-40B4-BE49-F238E27FC236}">
                <a16:creationId xmlns:a16="http://schemas.microsoft.com/office/drawing/2014/main" id="{0FD59B9E-AFBE-CB71-C3FC-A89DD8295604}"/>
              </a:ext>
            </a:extLst>
          </p:cNvPr>
          <p:cNvSpPr txBox="1"/>
          <p:nvPr/>
        </p:nvSpPr>
        <p:spPr>
          <a:xfrm>
            <a:off x="7554685" y="827314"/>
            <a:ext cx="1828800" cy="92333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dirty="0">
                <a:latin typeface="Arial"/>
                <a:ea typeface="Calibri"/>
                <a:cs typeface="Calibri"/>
              </a:rPr>
              <a:t>Uptake of screening as of December 2023</a:t>
            </a:r>
            <a:endParaRPr lang="en-US" dirty="0">
              <a:latin typeface="Arial"/>
              <a:cs typeface="Arial"/>
            </a:endParaRPr>
          </a:p>
        </p:txBody>
      </p:sp>
      <p:sp>
        <p:nvSpPr>
          <p:cNvPr id="20" name="TextBox 19">
            <a:extLst>
              <a:ext uri="{FF2B5EF4-FFF2-40B4-BE49-F238E27FC236}">
                <a16:creationId xmlns:a16="http://schemas.microsoft.com/office/drawing/2014/main" id="{A23C0A91-D95C-CEE1-48E0-E0A91538465B}"/>
              </a:ext>
            </a:extLst>
          </p:cNvPr>
          <p:cNvSpPr txBox="1"/>
          <p:nvPr/>
        </p:nvSpPr>
        <p:spPr>
          <a:xfrm>
            <a:off x="2641790" y="3965551"/>
            <a:ext cx="1828800" cy="92333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dirty="0">
                <a:latin typeface="Arial"/>
                <a:ea typeface="Calibri"/>
                <a:cs typeface="Calibri"/>
              </a:rPr>
              <a:t>Coverage of screening as of December 2023</a:t>
            </a:r>
            <a:endParaRPr lang="en-US" dirty="0">
              <a:latin typeface="Arial"/>
              <a:cs typeface="Arial"/>
            </a:endParaRPr>
          </a:p>
        </p:txBody>
      </p:sp>
    </p:spTree>
    <p:extLst>
      <p:ext uri="{BB962C8B-B14F-4D97-AF65-F5344CB8AC3E}">
        <p14:creationId xmlns:p14="http://schemas.microsoft.com/office/powerpoint/2010/main" val="2830829396"/>
      </p:ext>
    </p:extLst>
  </p:cSld>
  <p:clrMapOvr>
    <a:masterClrMapping/>
  </p:clrMapOvr>
  <p:extLst>
    <p:ext uri="{6950BFC3-D8DA-4A85-94F7-54DA5524770B}">
      <p188:commentRel xmlns:p188="http://schemas.microsoft.com/office/powerpoint/2018/8/main" r:id="rId3"/>
    </p:ext>
  </p:extLst>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3" name="Rectangle 10">
            <a:extLst>
              <a:ext uri="{FF2B5EF4-FFF2-40B4-BE49-F238E27FC236}">
                <a16:creationId xmlns:a16="http://schemas.microsoft.com/office/drawing/2014/main" id="{6C4028FD-8BAA-4A19-BFDE-594D991B755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A3BCB0A0-BF5C-DC19-DBC1-D832F6D1ADC7}"/>
              </a:ext>
            </a:extLst>
          </p:cNvPr>
          <p:cNvSpPr>
            <a:spLocks noGrp="1"/>
          </p:cNvSpPr>
          <p:nvPr>
            <p:ph type="title"/>
          </p:nvPr>
        </p:nvSpPr>
        <p:spPr>
          <a:xfrm>
            <a:off x="17933" y="554342"/>
            <a:ext cx="10515600" cy="1133693"/>
          </a:xfrm>
        </p:spPr>
        <p:txBody>
          <a:bodyPr vert="horz" lIns="91440" tIns="45720" rIns="91440" bIns="45720" rtlCol="0" anchor="ctr">
            <a:noAutofit/>
          </a:bodyPr>
          <a:lstStyle/>
          <a:p>
            <a:r>
              <a:rPr lang="en-US" dirty="0">
                <a:latin typeface="Arial"/>
                <a:cs typeface="Arial"/>
              </a:rPr>
              <a:t>3. What is breast screening? </a:t>
            </a:r>
            <a:br>
              <a:rPr lang="en-US" dirty="0">
                <a:latin typeface="Arial" panose="020B0604020202020204" pitchFamily="34" charset="0"/>
                <a:cs typeface="Arial" panose="020B0604020202020204" pitchFamily="34" charset="0"/>
              </a:rPr>
            </a:br>
            <a:endParaRPr lang="en-US">
              <a:latin typeface="Arial" panose="020B0604020202020204" pitchFamily="34" charset="0"/>
              <a:cs typeface="Arial" panose="020B0604020202020204" pitchFamily="34" charset="0"/>
            </a:endParaRPr>
          </a:p>
        </p:txBody>
      </p:sp>
      <p:sp>
        <p:nvSpPr>
          <p:cNvPr id="3" name="Content Placeholder 2">
            <a:extLst>
              <a:ext uri="{FF2B5EF4-FFF2-40B4-BE49-F238E27FC236}">
                <a16:creationId xmlns:a16="http://schemas.microsoft.com/office/drawing/2014/main" id="{B87B5403-7259-2E87-E950-43882D8AB557}"/>
              </a:ext>
            </a:extLst>
          </p:cNvPr>
          <p:cNvSpPr>
            <a:spLocks noGrp="1"/>
          </p:cNvSpPr>
          <p:nvPr>
            <p:ph idx="1"/>
          </p:nvPr>
        </p:nvSpPr>
        <p:spPr>
          <a:xfrm>
            <a:off x="244957" y="1127658"/>
            <a:ext cx="4620657" cy="5543550"/>
          </a:xfrm>
        </p:spPr>
        <p:txBody>
          <a:bodyPr>
            <a:normAutofit fontScale="92500" lnSpcReduction="10000"/>
          </a:bodyPr>
          <a:lstStyle/>
          <a:p>
            <a:pPr marL="308610" indent="-308610" defTabSz="822960">
              <a:spcBef>
                <a:spcPts val="900"/>
              </a:spcBef>
              <a:buFont typeface="Symbol" pitchFamily="2" charset="2"/>
              <a:buChar char=""/>
            </a:pPr>
            <a:r>
              <a:rPr lang="en-US" sz="1900" kern="1200">
                <a:solidFill>
                  <a:schemeClr val="tx1"/>
                </a:solidFill>
                <a:latin typeface="Arial" panose="020B0604020202020204" pitchFamily="34" charset="0"/>
                <a:cs typeface="Arial" panose="020B0604020202020204" pitchFamily="34" charset="0"/>
              </a:rPr>
              <a:t>Breast screening is </a:t>
            </a:r>
            <a:r>
              <a:rPr lang="en-US" sz="1900" u="sng" kern="1200">
                <a:solidFill>
                  <a:srgbClr val="0563C1"/>
                </a:solidFill>
                <a:latin typeface="Arial" panose="020B0604020202020204" pitchFamily="34" charset="0"/>
                <a:cs typeface="Arial" panose="020B0604020202020204" pitchFamily="34" charset="0"/>
                <a:hlinkClick r:id="rId4"/>
              </a:rPr>
              <a:t>population screening</a:t>
            </a:r>
            <a:r>
              <a:rPr lang="en-US" sz="1900" kern="1200">
                <a:solidFill>
                  <a:schemeClr val="tx1"/>
                </a:solidFill>
                <a:latin typeface="Arial" panose="020B0604020202020204" pitchFamily="34" charset="0"/>
                <a:cs typeface="Arial" panose="020B0604020202020204" pitchFamily="34" charset="0"/>
              </a:rPr>
              <a:t> designed to detect early breast cancer before any symptoms. </a:t>
            </a:r>
            <a:endParaRPr lang="en-GB" sz="1900" kern="1200">
              <a:solidFill>
                <a:schemeClr val="tx1"/>
              </a:solidFill>
              <a:latin typeface="Arial" panose="020B0604020202020204" pitchFamily="34" charset="0"/>
              <a:cs typeface="Arial" panose="020B0604020202020204" pitchFamily="34" charset="0"/>
            </a:endParaRPr>
          </a:p>
          <a:p>
            <a:pPr marL="308610" indent="-308610" defTabSz="822960">
              <a:spcBef>
                <a:spcPts val="900"/>
              </a:spcBef>
              <a:buFont typeface="Symbol" pitchFamily="2" charset="2"/>
              <a:buChar char=""/>
            </a:pPr>
            <a:r>
              <a:rPr lang="en-US" sz="1900" kern="1200">
                <a:solidFill>
                  <a:schemeClr val="tx1"/>
                </a:solidFill>
                <a:latin typeface="Arial" panose="020B0604020202020204" pitchFamily="34" charset="0"/>
                <a:cs typeface="Arial" panose="020B0604020202020204" pitchFamily="34" charset="0"/>
              </a:rPr>
              <a:t>It is entirely free and is offered every 3 years from the age of 50-53 for first invitation, to just before a client’s 71</a:t>
            </a:r>
            <a:r>
              <a:rPr lang="en-US" sz="1900" kern="1200" baseline="30000">
                <a:solidFill>
                  <a:schemeClr val="tx1"/>
                </a:solidFill>
                <a:latin typeface="Arial" panose="020B0604020202020204" pitchFamily="34" charset="0"/>
                <a:cs typeface="Arial" panose="020B0604020202020204" pitchFamily="34" charset="0"/>
              </a:rPr>
              <a:t>st</a:t>
            </a:r>
            <a:r>
              <a:rPr lang="en-US" sz="1900" kern="1200">
                <a:solidFill>
                  <a:schemeClr val="tx1"/>
                </a:solidFill>
                <a:latin typeface="Arial" panose="020B0604020202020204" pitchFamily="34" charset="0"/>
                <a:cs typeface="Arial" panose="020B0604020202020204" pitchFamily="34" charset="0"/>
              </a:rPr>
              <a:t> birthday.</a:t>
            </a:r>
            <a:endParaRPr lang="en-GB" sz="1900" kern="1200">
              <a:solidFill>
                <a:schemeClr val="tx1"/>
              </a:solidFill>
              <a:latin typeface="Arial" panose="020B0604020202020204" pitchFamily="34" charset="0"/>
              <a:cs typeface="Arial" panose="020B0604020202020204" pitchFamily="34" charset="0"/>
            </a:endParaRPr>
          </a:p>
          <a:p>
            <a:pPr marL="308610" indent="-308610" defTabSz="822960" fontAlgn="base">
              <a:spcBef>
                <a:spcPts val="900"/>
              </a:spcBef>
              <a:buFont typeface="Symbol" pitchFamily="2" charset="2"/>
              <a:buChar char=""/>
            </a:pPr>
            <a:r>
              <a:rPr lang="en-US" sz="1900" kern="1200">
                <a:solidFill>
                  <a:schemeClr val="tx1"/>
                </a:solidFill>
                <a:latin typeface="Arial" panose="020B0604020202020204" pitchFamily="34" charset="0"/>
                <a:cs typeface="Arial" panose="020B0604020202020204" pitchFamily="34" charset="0"/>
              </a:rPr>
              <a:t>A female mammographer (specialist breast screening radiographer/associate practitioner) will perform a mammogram (Breast X-ray) to screen for early breast cancer changes. </a:t>
            </a:r>
            <a:endParaRPr lang="en-GB" sz="1900" kern="1200">
              <a:solidFill>
                <a:schemeClr val="tx1"/>
              </a:solidFill>
              <a:latin typeface="Arial" panose="020B0604020202020204" pitchFamily="34" charset="0"/>
              <a:cs typeface="Arial" panose="020B0604020202020204" pitchFamily="34" charset="0"/>
            </a:endParaRPr>
          </a:p>
          <a:p>
            <a:pPr marL="308610" indent="-308610" defTabSz="822960">
              <a:spcBef>
                <a:spcPts val="900"/>
              </a:spcBef>
              <a:buFont typeface="Symbol" pitchFamily="2" charset="2"/>
              <a:buChar char=""/>
            </a:pPr>
            <a:r>
              <a:rPr lang="en-US" sz="1900" kern="1200">
                <a:solidFill>
                  <a:schemeClr val="tx1"/>
                </a:solidFill>
                <a:latin typeface="Arial" panose="020B0604020202020204" pitchFamily="34" charset="0"/>
                <a:cs typeface="Arial" panose="020B0604020202020204" pitchFamily="34" charset="0"/>
              </a:rPr>
              <a:t>This involves a machine using a clear plastic plate to compress the breast whilst taking the X-ray. This helps to keep the breast still to achieve a good quality diagnostic image and reduce the radiation dose. Two types of images of each breast will be taken; from top to bottom and side to side, including the part of the breast that extends into the armpit</a:t>
            </a:r>
            <a:r>
              <a:rPr lang="en-US" sz="2100" kern="1200">
                <a:solidFill>
                  <a:schemeClr val="tx1"/>
                </a:solidFill>
                <a:latin typeface="Arial" panose="020B0604020202020204" pitchFamily="34" charset="0"/>
                <a:cs typeface="Arial" panose="020B0604020202020204" pitchFamily="34" charset="0"/>
              </a:rPr>
              <a:t>. </a:t>
            </a:r>
            <a:endParaRPr lang="en-GB" sz="2100" kern="1200">
              <a:solidFill>
                <a:schemeClr val="tx1"/>
              </a:solidFill>
              <a:latin typeface="Arial" panose="020B0604020202020204" pitchFamily="34" charset="0"/>
              <a:cs typeface="Arial" panose="020B0604020202020204" pitchFamily="34" charset="0"/>
            </a:endParaRPr>
          </a:p>
          <a:p>
            <a:endParaRPr lang="en-US" sz="1700"/>
          </a:p>
        </p:txBody>
      </p:sp>
      <p:sp>
        <p:nvSpPr>
          <p:cNvPr id="5" name="TextBox 4">
            <a:extLst>
              <a:ext uri="{FF2B5EF4-FFF2-40B4-BE49-F238E27FC236}">
                <a16:creationId xmlns:a16="http://schemas.microsoft.com/office/drawing/2014/main" id="{85591B56-6646-A70F-A4BA-86818BC98F7F}"/>
              </a:ext>
            </a:extLst>
          </p:cNvPr>
          <p:cNvSpPr txBox="1"/>
          <p:nvPr/>
        </p:nvSpPr>
        <p:spPr>
          <a:xfrm>
            <a:off x="6307725" y="5420837"/>
            <a:ext cx="4774559" cy="669414"/>
          </a:xfrm>
          <a:prstGeom prst="rect">
            <a:avLst/>
          </a:prstGeom>
          <a:noFill/>
        </p:spPr>
        <p:txBody>
          <a:bodyPr wrap="square" lIns="91440" tIns="45720" rIns="91440" bIns="45720" rtlCol="0" anchor="t">
            <a:spAutoFit/>
          </a:bodyPr>
          <a:lstStyle/>
          <a:p>
            <a:pPr defTabSz="822960">
              <a:spcAft>
                <a:spcPts val="600"/>
              </a:spcAft>
            </a:pPr>
            <a:r>
              <a:rPr lang="en-US" sz="1250" i="1" kern="1200">
                <a:latin typeface="Arial"/>
                <a:cs typeface="Arial"/>
              </a:rPr>
              <a:t>See </a:t>
            </a:r>
            <a:r>
              <a:rPr lang="en-US" sz="1250" i="1" kern="1200" dirty="0">
                <a:latin typeface="Arial"/>
                <a:cs typeface="Arial"/>
                <a:hlinkClick r:id="rId5">
                  <a:extLst>
                    <a:ext uri="{A12FA001-AC4F-418D-AE19-62706E023703}">
                      <ahyp:hlinkClr xmlns:ahyp="http://schemas.microsoft.com/office/drawing/2018/hyperlinkcolor" val="tx"/>
                    </a:ext>
                  </a:extLst>
                </a:hlinkClick>
              </a:rPr>
              <a:t>here</a:t>
            </a:r>
            <a:r>
              <a:rPr lang="en-US" sz="1250" i="1" kern="1200">
                <a:latin typeface="Arial"/>
                <a:cs typeface="Arial"/>
              </a:rPr>
              <a:t> a</a:t>
            </a:r>
            <a:r>
              <a:rPr lang="en-US" sz="1250" i="1">
                <a:latin typeface="Arial"/>
                <a:cs typeface="Arial"/>
              </a:rPr>
              <a:t> new</a:t>
            </a:r>
            <a:r>
              <a:rPr lang="en-US" sz="1250" i="1" kern="1200">
                <a:latin typeface="Arial"/>
                <a:cs typeface="Arial"/>
              </a:rPr>
              <a:t> YouTube Video made by the </a:t>
            </a:r>
            <a:r>
              <a:rPr lang="en-US" sz="1250" i="1">
                <a:latin typeface="Arial"/>
                <a:cs typeface="Arial"/>
              </a:rPr>
              <a:t>South East London</a:t>
            </a:r>
            <a:r>
              <a:rPr lang="en-US" sz="1250" i="1" kern="1200">
                <a:latin typeface="Arial"/>
                <a:cs typeface="Arial"/>
              </a:rPr>
              <a:t> Breast Screening Service on breast screening</a:t>
            </a:r>
            <a:r>
              <a:rPr lang="en-US" sz="1250" i="1">
                <a:latin typeface="Arial"/>
                <a:cs typeface="Arial"/>
              </a:rPr>
              <a:t>, featuring 12 local residents</a:t>
            </a:r>
          </a:p>
        </p:txBody>
      </p:sp>
      <p:sp>
        <p:nvSpPr>
          <p:cNvPr id="6" name="Slide Number Placeholder 5">
            <a:extLst>
              <a:ext uri="{FF2B5EF4-FFF2-40B4-BE49-F238E27FC236}">
                <a16:creationId xmlns:a16="http://schemas.microsoft.com/office/drawing/2014/main" id="{B9D4313A-09D3-BE97-160D-654B0986569C}"/>
              </a:ext>
            </a:extLst>
          </p:cNvPr>
          <p:cNvSpPr>
            <a:spLocks noGrp="1"/>
          </p:cNvSpPr>
          <p:nvPr>
            <p:ph type="sldNum" sz="quarter" idx="12"/>
          </p:nvPr>
        </p:nvSpPr>
        <p:spPr/>
        <p:txBody>
          <a:bodyPr/>
          <a:lstStyle/>
          <a:p>
            <a:fld id="{600EE44C-5A6C-D646-BB28-ACCE754D818D}" type="slidenum">
              <a:rPr lang="en-US" smtClean="0">
                <a:latin typeface="Arial" panose="020B0604020202020204" pitchFamily="34" charset="0"/>
                <a:cs typeface="Arial" panose="020B0604020202020204" pitchFamily="34" charset="0"/>
              </a:rPr>
              <a:t>6</a:t>
            </a:fld>
            <a:endParaRPr lang="en-US">
              <a:latin typeface="Arial" panose="020B0604020202020204" pitchFamily="34" charset="0"/>
              <a:cs typeface="Arial" panose="020B0604020202020204" pitchFamily="34" charset="0"/>
            </a:endParaRPr>
          </a:p>
        </p:txBody>
      </p:sp>
      <p:pic>
        <p:nvPicPr>
          <p:cNvPr id="4" name="Online Media 3" title="Breast screening saves lives: hear our stories">
            <a:hlinkClick r:id="" action="ppaction://media"/>
            <a:extLst>
              <a:ext uri="{FF2B5EF4-FFF2-40B4-BE49-F238E27FC236}">
                <a16:creationId xmlns:a16="http://schemas.microsoft.com/office/drawing/2014/main" id="{F587808B-D872-3DE7-D675-8CBADF1F905F}"/>
              </a:ext>
            </a:extLst>
          </p:cNvPr>
          <p:cNvPicPr>
            <a:picLocks noRot="1" noChangeAspect="1"/>
          </p:cNvPicPr>
          <p:nvPr>
            <a:videoFile r:link="rId1"/>
          </p:nvPr>
        </p:nvPicPr>
        <p:blipFill>
          <a:blip r:embed="rId6"/>
          <a:stretch>
            <a:fillRect/>
          </a:stretch>
        </p:blipFill>
        <p:spPr>
          <a:xfrm>
            <a:off x="6177365" y="1425054"/>
            <a:ext cx="5912113" cy="3336879"/>
          </a:xfrm>
          <a:prstGeom prst="rect">
            <a:avLst/>
          </a:prstGeom>
        </p:spPr>
      </p:pic>
    </p:spTree>
    <p:extLst>
      <p:ext uri="{BB962C8B-B14F-4D97-AF65-F5344CB8AC3E}">
        <p14:creationId xmlns:p14="http://schemas.microsoft.com/office/powerpoint/2010/main" val="2491624264"/>
      </p:ext>
    </p:extLst>
  </p:cSld>
  <p:clrMapOvr>
    <a:masterClrMapping/>
  </p:clrMapOvr>
  <p:extLst>
    <p:ext uri="{6950BFC3-D8DA-4A85-94F7-54DA5524770B}">
      <p188:commentRel xmlns:p188="http://schemas.microsoft.com/office/powerpoint/2018/8/main" r:id="rId3"/>
    </p:ext>
  </p:extLst>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00EDD19-6802-4EC3-95CE-CFFAB042CF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sketch line">
            <a:extLst>
              <a:ext uri="{FF2B5EF4-FFF2-40B4-BE49-F238E27FC236}">
                <a16:creationId xmlns:a16="http://schemas.microsoft.com/office/drawing/2014/main" id="{DB17E863-922E-4C26-BD64-E8FD41D286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69036" y="1677373"/>
            <a:ext cx="10853928" cy="18288"/>
          </a:xfrm>
          <a:custGeom>
            <a:avLst/>
            <a:gdLst>
              <a:gd name="connsiteX0" fmla="*/ 0 w 10853928"/>
              <a:gd name="connsiteY0" fmla="*/ 0 h 18288"/>
              <a:gd name="connsiteX1" fmla="*/ 461292 w 10853928"/>
              <a:gd name="connsiteY1" fmla="*/ 0 h 18288"/>
              <a:gd name="connsiteX2" fmla="*/ 1139662 w 10853928"/>
              <a:gd name="connsiteY2" fmla="*/ 0 h 18288"/>
              <a:gd name="connsiteX3" fmla="*/ 1926572 w 10853928"/>
              <a:gd name="connsiteY3" fmla="*/ 0 h 18288"/>
              <a:gd name="connsiteX4" fmla="*/ 2279325 w 10853928"/>
              <a:gd name="connsiteY4" fmla="*/ 0 h 18288"/>
              <a:gd name="connsiteX5" fmla="*/ 2632078 w 10853928"/>
              <a:gd name="connsiteY5" fmla="*/ 0 h 18288"/>
              <a:gd name="connsiteX6" fmla="*/ 3527527 w 10853928"/>
              <a:gd name="connsiteY6" fmla="*/ 0 h 18288"/>
              <a:gd name="connsiteX7" fmla="*/ 4205897 w 10853928"/>
              <a:gd name="connsiteY7" fmla="*/ 0 h 18288"/>
              <a:gd name="connsiteX8" fmla="*/ 4558650 w 10853928"/>
              <a:gd name="connsiteY8" fmla="*/ 0 h 18288"/>
              <a:gd name="connsiteX9" fmla="*/ 5237020 w 10853928"/>
              <a:gd name="connsiteY9" fmla="*/ 0 h 18288"/>
              <a:gd name="connsiteX10" fmla="*/ 6132469 w 10853928"/>
              <a:gd name="connsiteY10" fmla="*/ 0 h 18288"/>
              <a:gd name="connsiteX11" fmla="*/ 6702301 w 10853928"/>
              <a:gd name="connsiteY11" fmla="*/ 0 h 18288"/>
              <a:gd name="connsiteX12" fmla="*/ 7272132 w 10853928"/>
              <a:gd name="connsiteY12" fmla="*/ 0 h 18288"/>
              <a:gd name="connsiteX13" fmla="*/ 7950502 w 10853928"/>
              <a:gd name="connsiteY13" fmla="*/ 0 h 18288"/>
              <a:gd name="connsiteX14" fmla="*/ 8737412 w 10853928"/>
              <a:gd name="connsiteY14" fmla="*/ 0 h 18288"/>
              <a:gd name="connsiteX15" fmla="*/ 9524322 w 10853928"/>
              <a:gd name="connsiteY15" fmla="*/ 0 h 18288"/>
              <a:gd name="connsiteX16" fmla="*/ 10853928 w 10853928"/>
              <a:gd name="connsiteY16" fmla="*/ 0 h 18288"/>
              <a:gd name="connsiteX17" fmla="*/ 10853928 w 10853928"/>
              <a:gd name="connsiteY17" fmla="*/ 18288 h 18288"/>
              <a:gd name="connsiteX18" fmla="*/ 10392636 w 10853928"/>
              <a:gd name="connsiteY18" fmla="*/ 18288 h 18288"/>
              <a:gd name="connsiteX19" fmla="*/ 9497187 w 10853928"/>
              <a:gd name="connsiteY19" fmla="*/ 18288 h 18288"/>
              <a:gd name="connsiteX20" fmla="*/ 8818817 w 10853928"/>
              <a:gd name="connsiteY20" fmla="*/ 18288 h 18288"/>
              <a:gd name="connsiteX21" fmla="*/ 8466064 w 10853928"/>
              <a:gd name="connsiteY21" fmla="*/ 18288 h 18288"/>
              <a:gd name="connsiteX22" fmla="*/ 7787693 w 10853928"/>
              <a:gd name="connsiteY22" fmla="*/ 18288 h 18288"/>
              <a:gd name="connsiteX23" fmla="*/ 7217862 w 10853928"/>
              <a:gd name="connsiteY23" fmla="*/ 18288 h 18288"/>
              <a:gd name="connsiteX24" fmla="*/ 6648031 w 10853928"/>
              <a:gd name="connsiteY24" fmla="*/ 18288 h 18288"/>
              <a:gd name="connsiteX25" fmla="*/ 6078200 w 10853928"/>
              <a:gd name="connsiteY25" fmla="*/ 18288 h 18288"/>
              <a:gd name="connsiteX26" fmla="*/ 5508368 w 10853928"/>
              <a:gd name="connsiteY26" fmla="*/ 18288 h 18288"/>
              <a:gd name="connsiteX27" fmla="*/ 4721459 w 10853928"/>
              <a:gd name="connsiteY27" fmla="*/ 18288 h 18288"/>
              <a:gd name="connsiteX28" fmla="*/ 4043088 w 10853928"/>
              <a:gd name="connsiteY28" fmla="*/ 18288 h 18288"/>
              <a:gd name="connsiteX29" fmla="*/ 3690336 w 10853928"/>
              <a:gd name="connsiteY29" fmla="*/ 18288 h 18288"/>
              <a:gd name="connsiteX30" fmla="*/ 3120504 w 10853928"/>
              <a:gd name="connsiteY30" fmla="*/ 18288 h 18288"/>
              <a:gd name="connsiteX31" fmla="*/ 2333595 w 10853928"/>
              <a:gd name="connsiteY31" fmla="*/ 18288 h 18288"/>
              <a:gd name="connsiteX32" fmla="*/ 1872303 w 10853928"/>
              <a:gd name="connsiteY32" fmla="*/ 18288 h 18288"/>
              <a:gd name="connsiteX33" fmla="*/ 976854 w 10853928"/>
              <a:gd name="connsiteY33" fmla="*/ 18288 h 18288"/>
              <a:gd name="connsiteX34" fmla="*/ 0 w 10853928"/>
              <a:gd name="connsiteY34" fmla="*/ 18288 h 18288"/>
              <a:gd name="connsiteX35" fmla="*/ 0 w 10853928"/>
              <a:gd name="connsiteY35"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0853928" h="18288" fill="none" extrusionOk="0">
                <a:moveTo>
                  <a:pt x="0" y="0"/>
                </a:moveTo>
                <a:cubicBezTo>
                  <a:pt x="146993" y="-19076"/>
                  <a:pt x="347684" y="-4790"/>
                  <a:pt x="461292" y="0"/>
                </a:cubicBezTo>
                <a:cubicBezTo>
                  <a:pt x="574900" y="4790"/>
                  <a:pt x="808367" y="19821"/>
                  <a:pt x="1139662" y="0"/>
                </a:cubicBezTo>
                <a:cubicBezTo>
                  <a:pt x="1470957" y="-19821"/>
                  <a:pt x="1627405" y="5721"/>
                  <a:pt x="1926572" y="0"/>
                </a:cubicBezTo>
                <a:cubicBezTo>
                  <a:pt x="2225739" y="-5721"/>
                  <a:pt x="2137730" y="-3235"/>
                  <a:pt x="2279325" y="0"/>
                </a:cubicBezTo>
                <a:cubicBezTo>
                  <a:pt x="2420920" y="3235"/>
                  <a:pt x="2456518" y="9685"/>
                  <a:pt x="2632078" y="0"/>
                </a:cubicBezTo>
                <a:cubicBezTo>
                  <a:pt x="2807638" y="-9685"/>
                  <a:pt x="3211516" y="-43007"/>
                  <a:pt x="3527527" y="0"/>
                </a:cubicBezTo>
                <a:cubicBezTo>
                  <a:pt x="3843538" y="43007"/>
                  <a:pt x="4058833" y="22042"/>
                  <a:pt x="4205897" y="0"/>
                </a:cubicBezTo>
                <a:cubicBezTo>
                  <a:pt x="4352961" y="-22042"/>
                  <a:pt x="4474805" y="-11846"/>
                  <a:pt x="4558650" y="0"/>
                </a:cubicBezTo>
                <a:cubicBezTo>
                  <a:pt x="4642495" y="11846"/>
                  <a:pt x="5041928" y="-6069"/>
                  <a:pt x="5237020" y="0"/>
                </a:cubicBezTo>
                <a:cubicBezTo>
                  <a:pt x="5432112" y="6069"/>
                  <a:pt x="5943266" y="-17479"/>
                  <a:pt x="6132469" y="0"/>
                </a:cubicBezTo>
                <a:cubicBezTo>
                  <a:pt x="6321672" y="17479"/>
                  <a:pt x="6483872" y="26234"/>
                  <a:pt x="6702301" y="0"/>
                </a:cubicBezTo>
                <a:cubicBezTo>
                  <a:pt x="6920730" y="-26234"/>
                  <a:pt x="6991194" y="-15156"/>
                  <a:pt x="7272132" y="0"/>
                </a:cubicBezTo>
                <a:cubicBezTo>
                  <a:pt x="7553070" y="15156"/>
                  <a:pt x="7684444" y="-32961"/>
                  <a:pt x="7950502" y="0"/>
                </a:cubicBezTo>
                <a:cubicBezTo>
                  <a:pt x="8216560" y="32961"/>
                  <a:pt x="8493290" y="-10491"/>
                  <a:pt x="8737412" y="0"/>
                </a:cubicBezTo>
                <a:cubicBezTo>
                  <a:pt x="8981534" y="10491"/>
                  <a:pt x="9191586" y="-13899"/>
                  <a:pt x="9524322" y="0"/>
                </a:cubicBezTo>
                <a:cubicBezTo>
                  <a:pt x="9857058" y="13899"/>
                  <a:pt x="10297509" y="7485"/>
                  <a:pt x="10853928" y="0"/>
                </a:cubicBezTo>
                <a:cubicBezTo>
                  <a:pt x="10854574" y="4451"/>
                  <a:pt x="10854418" y="9226"/>
                  <a:pt x="10853928" y="18288"/>
                </a:cubicBezTo>
                <a:cubicBezTo>
                  <a:pt x="10691638" y="28522"/>
                  <a:pt x="10574319" y="29578"/>
                  <a:pt x="10392636" y="18288"/>
                </a:cubicBezTo>
                <a:cubicBezTo>
                  <a:pt x="10210953" y="6998"/>
                  <a:pt x="9836277" y="-16742"/>
                  <a:pt x="9497187" y="18288"/>
                </a:cubicBezTo>
                <a:cubicBezTo>
                  <a:pt x="9158097" y="53318"/>
                  <a:pt x="9119479" y="30714"/>
                  <a:pt x="8818817" y="18288"/>
                </a:cubicBezTo>
                <a:cubicBezTo>
                  <a:pt x="8518155" y="5863"/>
                  <a:pt x="8640037" y="6483"/>
                  <a:pt x="8466064" y="18288"/>
                </a:cubicBezTo>
                <a:cubicBezTo>
                  <a:pt x="8292091" y="30093"/>
                  <a:pt x="7997656" y="18914"/>
                  <a:pt x="7787693" y="18288"/>
                </a:cubicBezTo>
                <a:cubicBezTo>
                  <a:pt x="7577730" y="17662"/>
                  <a:pt x="7412468" y="21416"/>
                  <a:pt x="7217862" y="18288"/>
                </a:cubicBezTo>
                <a:cubicBezTo>
                  <a:pt x="7023256" y="15160"/>
                  <a:pt x="6898018" y="14824"/>
                  <a:pt x="6648031" y="18288"/>
                </a:cubicBezTo>
                <a:cubicBezTo>
                  <a:pt x="6398044" y="21752"/>
                  <a:pt x="6254402" y="38625"/>
                  <a:pt x="6078200" y="18288"/>
                </a:cubicBezTo>
                <a:cubicBezTo>
                  <a:pt x="5901998" y="-2049"/>
                  <a:pt x="5622886" y="3213"/>
                  <a:pt x="5508368" y="18288"/>
                </a:cubicBezTo>
                <a:cubicBezTo>
                  <a:pt x="5393850" y="33363"/>
                  <a:pt x="5036260" y="26830"/>
                  <a:pt x="4721459" y="18288"/>
                </a:cubicBezTo>
                <a:cubicBezTo>
                  <a:pt x="4406658" y="9746"/>
                  <a:pt x="4239221" y="41551"/>
                  <a:pt x="4043088" y="18288"/>
                </a:cubicBezTo>
                <a:cubicBezTo>
                  <a:pt x="3846955" y="-4975"/>
                  <a:pt x="3818802" y="34658"/>
                  <a:pt x="3690336" y="18288"/>
                </a:cubicBezTo>
                <a:cubicBezTo>
                  <a:pt x="3561870" y="1918"/>
                  <a:pt x="3265491" y="42194"/>
                  <a:pt x="3120504" y="18288"/>
                </a:cubicBezTo>
                <a:cubicBezTo>
                  <a:pt x="2975517" y="-5618"/>
                  <a:pt x="2720254" y="36673"/>
                  <a:pt x="2333595" y="18288"/>
                </a:cubicBezTo>
                <a:cubicBezTo>
                  <a:pt x="1946936" y="-97"/>
                  <a:pt x="2097241" y="5776"/>
                  <a:pt x="1872303" y="18288"/>
                </a:cubicBezTo>
                <a:cubicBezTo>
                  <a:pt x="1647365" y="30800"/>
                  <a:pt x="1282708" y="45380"/>
                  <a:pt x="976854" y="18288"/>
                </a:cubicBezTo>
                <a:cubicBezTo>
                  <a:pt x="671000" y="-8804"/>
                  <a:pt x="408401" y="-12775"/>
                  <a:pt x="0" y="18288"/>
                </a:cubicBezTo>
                <a:cubicBezTo>
                  <a:pt x="-213" y="9468"/>
                  <a:pt x="187" y="4459"/>
                  <a:pt x="0" y="0"/>
                </a:cubicBezTo>
                <a:close/>
              </a:path>
              <a:path w="10853928" h="18288" stroke="0" extrusionOk="0">
                <a:moveTo>
                  <a:pt x="0" y="0"/>
                </a:moveTo>
                <a:cubicBezTo>
                  <a:pt x="267322" y="15284"/>
                  <a:pt x="415388" y="-21048"/>
                  <a:pt x="569831" y="0"/>
                </a:cubicBezTo>
                <a:cubicBezTo>
                  <a:pt x="724274" y="21048"/>
                  <a:pt x="769333" y="-2353"/>
                  <a:pt x="922584" y="0"/>
                </a:cubicBezTo>
                <a:cubicBezTo>
                  <a:pt x="1075835" y="2353"/>
                  <a:pt x="1399490" y="-145"/>
                  <a:pt x="1818033" y="0"/>
                </a:cubicBezTo>
                <a:cubicBezTo>
                  <a:pt x="2236576" y="145"/>
                  <a:pt x="2145330" y="5482"/>
                  <a:pt x="2387864" y="0"/>
                </a:cubicBezTo>
                <a:cubicBezTo>
                  <a:pt x="2630398" y="-5482"/>
                  <a:pt x="2793207" y="18487"/>
                  <a:pt x="2957695" y="0"/>
                </a:cubicBezTo>
                <a:cubicBezTo>
                  <a:pt x="3122183" y="-18487"/>
                  <a:pt x="3579141" y="19003"/>
                  <a:pt x="3853144" y="0"/>
                </a:cubicBezTo>
                <a:cubicBezTo>
                  <a:pt x="4127147" y="-19003"/>
                  <a:pt x="4209857" y="12211"/>
                  <a:pt x="4314436" y="0"/>
                </a:cubicBezTo>
                <a:cubicBezTo>
                  <a:pt x="4419015" y="-12211"/>
                  <a:pt x="4762459" y="-17220"/>
                  <a:pt x="5209885" y="0"/>
                </a:cubicBezTo>
                <a:cubicBezTo>
                  <a:pt x="5657311" y="17220"/>
                  <a:pt x="5692663" y="-3290"/>
                  <a:pt x="6105335" y="0"/>
                </a:cubicBezTo>
                <a:cubicBezTo>
                  <a:pt x="6518007" y="3290"/>
                  <a:pt x="6455516" y="-5124"/>
                  <a:pt x="6783705" y="0"/>
                </a:cubicBezTo>
                <a:cubicBezTo>
                  <a:pt x="7111894" y="5124"/>
                  <a:pt x="7441941" y="-17829"/>
                  <a:pt x="7679154" y="0"/>
                </a:cubicBezTo>
                <a:cubicBezTo>
                  <a:pt x="7916367" y="17829"/>
                  <a:pt x="8102967" y="-24363"/>
                  <a:pt x="8248985" y="0"/>
                </a:cubicBezTo>
                <a:cubicBezTo>
                  <a:pt x="8395003" y="24363"/>
                  <a:pt x="8552393" y="25505"/>
                  <a:pt x="8818817" y="0"/>
                </a:cubicBezTo>
                <a:cubicBezTo>
                  <a:pt x="9085241" y="-25505"/>
                  <a:pt x="9411308" y="38000"/>
                  <a:pt x="9605726" y="0"/>
                </a:cubicBezTo>
                <a:cubicBezTo>
                  <a:pt x="9800144" y="-38000"/>
                  <a:pt x="10006468" y="-25741"/>
                  <a:pt x="10175558" y="0"/>
                </a:cubicBezTo>
                <a:cubicBezTo>
                  <a:pt x="10344648" y="25741"/>
                  <a:pt x="10696282" y="695"/>
                  <a:pt x="10853928" y="0"/>
                </a:cubicBezTo>
                <a:cubicBezTo>
                  <a:pt x="10853521" y="8690"/>
                  <a:pt x="10853774" y="14141"/>
                  <a:pt x="10853928" y="18288"/>
                </a:cubicBezTo>
                <a:cubicBezTo>
                  <a:pt x="10608124" y="24255"/>
                  <a:pt x="10343415" y="22307"/>
                  <a:pt x="10067018" y="18288"/>
                </a:cubicBezTo>
                <a:cubicBezTo>
                  <a:pt x="9790621" y="14270"/>
                  <a:pt x="9843266" y="3564"/>
                  <a:pt x="9714266" y="18288"/>
                </a:cubicBezTo>
                <a:cubicBezTo>
                  <a:pt x="9585266" y="33012"/>
                  <a:pt x="9379484" y="1875"/>
                  <a:pt x="9252974" y="18288"/>
                </a:cubicBezTo>
                <a:cubicBezTo>
                  <a:pt x="9126464" y="34701"/>
                  <a:pt x="8580678" y="-4904"/>
                  <a:pt x="8357525" y="18288"/>
                </a:cubicBezTo>
                <a:cubicBezTo>
                  <a:pt x="8134372" y="41480"/>
                  <a:pt x="7903199" y="26458"/>
                  <a:pt x="7679154" y="18288"/>
                </a:cubicBezTo>
                <a:cubicBezTo>
                  <a:pt x="7455109" y="10118"/>
                  <a:pt x="7435944" y="27109"/>
                  <a:pt x="7217862" y="18288"/>
                </a:cubicBezTo>
                <a:cubicBezTo>
                  <a:pt x="6999780" y="9467"/>
                  <a:pt x="6680409" y="18985"/>
                  <a:pt x="6539492" y="18288"/>
                </a:cubicBezTo>
                <a:cubicBezTo>
                  <a:pt x="6398575" y="17592"/>
                  <a:pt x="6312077" y="33018"/>
                  <a:pt x="6186739" y="18288"/>
                </a:cubicBezTo>
                <a:cubicBezTo>
                  <a:pt x="6061401" y="3558"/>
                  <a:pt x="5947033" y="12075"/>
                  <a:pt x="5833986" y="18288"/>
                </a:cubicBezTo>
                <a:cubicBezTo>
                  <a:pt x="5720939" y="24501"/>
                  <a:pt x="5482226" y="8586"/>
                  <a:pt x="5155616" y="18288"/>
                </a:cubicBezTo>
                <a:cubicBezTo>
                  <a:pt x="4829006" y="27991"/>
                  <a:pt x="4841274" y="29316"/>
                  <a:pt x="4694324" y="18288"/>
                </a:cubicBezTo>
                <a:cubicBezTo>
                  <a:pt x="4547374" y="7260"/>
                  <a:pt x="4077675" y="7013"/>
                  <a:pt x="3907414" y="18288"/>
                </a:cubicBezTo>
                <a:cubicBezTo>
                  <a:pt x="3737153" y="29564"/>
                  <a:pt x="3538393" y="21630"/>
                  <a:pt x="3446122" y="18288"/>
                </a:cubicBezTo>
                <a:cubicBezTo>
                  <a:pt x="3353851" y="14946"/>
                  <a:pt x="2990320" y="-8091"/>
                  <a:pt x="2659212" y="18288"/>
                </a:cubicBezTo>
                <a:cubicBezTo>
                  <a:pt x="2328104" y="44667"/>
                  <a:pt x="2427653" y="9607"/>
                  <a:pt x="2306460" y="18288"/>
                </a:cubicBezTo>
                <a:cubicBezTo>
                  <a:pt x="2185267" y="26969"/>
                  <a:pt x="1719763" y="3717"/>
                  <a:pt x="1519550" y="18288"/>
                </a:cubicBezTo>
                <a:cubicBezTo>
                  <a:pt x="1319337" y="32860"/>
                  <a:pt x="1167371" y="17040"/>
                  <a:pt x="1058258" y="18288"/>
                </a:cubicBezTo>
                <a:cubicBezTo>
                  <a:pt x="949145" y="19536"/>
                  <a:pt x="780234" y="31447"/>
                  <a:pt x="705505" y="18288"/>
                </a:cubicBezTo>
                <a:cubicBezTo>
                  <a:pt x="630776" y="5129"/>
                  <a:pt x="215796" y="30056"/>
                  <a:pt x="0" y="18288"/>
                </a:cubicBezTo>
                <a:cubicBezTo>
                  <a:pt x="-53" y="11301"/>
                  <a:pt x="-649" y="7756"/>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F2679A74-14C3-0F4C-1746-CE82DC71A099}"/>
              </a:ext>
            </a:extLst>
          </p:cNvPr>
          <p:cNvSpPr>
            <a:spLocks noGrp="1"/>
          </p:cNvSpPr>
          <p:nvPr>
            <p:ph idx="1"/>
          </p:nvPr>
        </p:nvSpPr>
        <p:spPr>
          <a:xfrm>
            <a:off x="838200" y="1929384"/>
            <a:ext cx="10853928" cy="4629150"/>
          </a:xfrm>
        </p:spPr>
        <p:txBody>
          <a:bodyPr vert="horz" lIns="91440" tIns="45720" rIns="91440" bIns="45720" rtlCol="0" anchor="t">
            <a:normAutofit fontScale="92500" lnSpcReduction="10000"/>
          </a:bodyPr>
          <a:lstStyle/>
          <a:p>
            <a:pPr marL="342900" lvl="0" indent="-342900">
              <a:buFont typeface="Symbol" pitchFamily="2" charset="2"/>
              <a:buChar char=""/>
            </a:pPr>
            <a:r>
              <a:rPr lang="en-US" sz="1800">
                <a:effectLst/>
                <a:latin typeface="Arial"/>
                <a:ea typeface="Times New Roman" panose="02020603050405020304" pitchFamily="18" charset="0"/>
                <a:cs typeface="Arial"/>
              </a:rPr>
              <a:t>Anticipation of the mammogram can be daunting but our highly trained mammographers will guide people through the examination.</a:t>
            </a:r>
            <a:endParaRPr lang="en-GB" sz="1800">
              <a:effectLst/>
              <a:latin typeface="Arial"/>
              <a:ea typeface="Times New Roman" panose="02020603050405020304" pitchFamily="18" charset="0"/>
              <a:cs typeface="Arial"/>
            </a:endParaRPr>
          </a:p>
          <a:p>
            <a:pPr marL="342900" lvl="0" indent="-342900">
              <a:buFont typeface="Symbol" pitchFamily="2" charset="2"/>
              <a:buChar char=""/>
            </a:pPr>
            <a:r>
              <a:rPr lang="en-US" sz="1800">
                <a:effectLst/>
                <a:latin typeface="Arial"/>
                <a:ea typeface="Times New Roman" panose="02020603050405020304" pitchFamily="18" charset="0"/>
                <a:cs typeface="Arial"/>
              </a:rPr>
              <a:t>It may be an 8-minute appointment, but the breast will on</a:t>
            </a:r>
            <a:r>
              <a:rPr lang="en-US" sz="1800">
                <a:latin typeface="Arial"/>
                <a:ea typeface="Times New Roman" panose="02020603050405020304" pitchFamily="18" charset="0"/>
                <a:cs typeface="Arial"/>
              </a:rPr>
              <a:t>ly be compressed for</a:t>
            </a:r>
            <a:r>
              <a:rPr lang="en-US" sz="1800">
                <a:effectLst/>
                <a:latin typeface="Arial"/>
                <a:ea typeface="Times New Roman" panose="02020603050405020304" pitchFamily="18" charset="0"/>
                <a:cs typeface="Arial"/>
              </a:rPr>
              <a:t> a few seconds to obtain </a:t>
            </a:r>
            <a:r>
              <a:rPr lang="en-US" sz="1800">
                <a:latin typeface="Arial"/>
                <a:ea typeface="Times New Roman" panose="02020603050405020304" pitchFamily="18" charset="0"/>
                <a:cs typeface="Arial"/>
              </a:rPr>
              <a:t>the </a:t>
            </a:r>
            <a:r>
              <a:rPr lang="en-US" sz="1800">
                <a:effectLst/>
                <a:latin typeface="Arial"/>
                <a:ea typeface="Times New Roman" panose="02020603050405020304" pitchFamily="18" charset="0"/>
                <a:cs typeface="Arial"/>
              </a:rPr>
              <a:t>required images. The whole experience should take no more than 30 minutes, but we advise people to please be patient with staff and the service if this does take a little longer - demand can be high.</a:t>
            </a:r>
            <a:endParaRPr lang="en-GB" sz="1800">
              <a:effectLst/>
              <a:latin typeface="Arial"/>
              <a:ea typeface="Times New Roman" panose="02020603050405020304" pitchFamily="18" charset="0"/>
              <a:cs typeface="Arial"/>
            </a:endParaRPr>
          </a:p>
          <a:p>
            <a:pPr marL="342900" lvl="0" indent="-342900">
              <a:buFont typeface="Symbol" pitchFamily="2" charset="2"/>
              <a:buChar char=""/>
            </a:pPr>
            <a:r>
              <a:rPr lang="en-GB" sz="1800" b="0" i="0">
                <a:solidFill>
                  <a:srgbClr val="0B0C0C"/>
                </a:solidFill>
                <a:effectLst/>
                <a:latin typeface="Arial" panose="020B0604020202020204" pitchFamily="34" charset="0"/>
                <a:cs typeface="Arial" panose="020B0604020202020204" pitchFamily="34" charset="0"/>
              </a:rPr>
              <a:t>Having a mammogram can be uncomfortable, and some people find it painful. Usually, any pain passes quickly.</a:t>
            </a:r>
            <a:endParaRPr lang="en-GB" sz="1800">
              <a:effectLst/>
              <a:latin typeface="Arial" panose="020B0604020202020204" pitchFamily="34" charset="0"/>
              <a:ea typeface="Times New Roman" panose="02020603050405020304" pitchFamily="18" charset="0"/>
              <a:cs typeface="Arial" panose="020B0604020202020204" pitchFamily="34" charset="0"/>
            </a:endParaRPr>
          </a:p>
          <a:p>
            <a:pPr marL="342900" indent="-342900" fontAlgn="base">
              <a:buFont typeface="Symbol" pitchFamily="2" charset="2"/>
              <a:buChar char=""/>
            </a:pPr>
            <a:r>
              <a:rPr lang="en-US" sz="1800" b="1">
                <a:effectLst/>
                <a:highlight>
                  <a:srgbClr val="FFFF00"/>
                </a:highlight>
                <a:latin typeface="Arial"/>
                <a:ea typeface="Times New Roman" panose="02020603050405020304" pitchFamily="18" charset="0"/>
                <a:cs typeface="Arial"/>
              </a:rPr>
              <a:t>IMPORTANT FACT</a:t>
            </a:r>
            <a:r>
              <a:rPr lang="en-US" sz="1800">
                <a:effectLst/>
                <a:highlight>
                  <a:srgbClr val="FFFF00"/>
                </a:highlight>
                <a:latin typeface="Arial"/>
                <a:ea typeface="Times New Roman" panose="02020603050405020304" pitchFamily="18" charset="0"/>
                <a:cs typeface="Arial"/>
              </a:rPr>
              <a:t>: 80% of breast cancers occur in women</a:t>
            </a:r>
            <a:r>
              <a:rPr lang="en-US" sz="1800">
                <a:highlight>
                  <a:srgbClr val="FFFF00"/>
                </a:highlight>
                <a:latin typeface="Arial"/>
                <a:ea typeface="Times New Roman" panose="02020603050405020304" pitchFamily="18" charset="0"/>
                <a:cs typeface="Arial"/>
              </a:rPr>
              <a:t> and people with breasts</a:t>
            </a:r>
            <a:r>
              <a:rPr lang="en-US" sz="1800">
                <a:effectLst/>
                <a:highlight>
                  <a:srgbClr val="FFFF00"/>
                </a:highlight>
                <a:latin typeface="Arial"/>
                <a:ea typeface="Times New Roman" panose="02020603050405020304" pitchFamily="18" charset="0"/>
                <a:cs typeface="Arial"/>
              </a:rPr>
              <a:t> over the age of 50 and this risk increases with age. Most </a:t>
            </a:r>
            <a:r>
              <a:rPr lang="en-US" sz="1800">
                <a:highlight>
                  <a:srgbClr val="FFFF00"/>
                </a:highlight>
                <a:latin typeface="Arial"/>
                <a:ea typeface="Times New Roman" panose="02020603050405020304" pitchFamily="18" charset="0"/>
                <a:cs typeface="Arial"/>
              </a:rPr>
              <a:t>people</a:t>
            </a:r>
            <a:r>
              <a:rPr lang="en-US" sz="1800">
                <a:effectLst/>
                <a:highlight>
                  <a:srgbClr val="FFFF00"/>
                </a:highlight>
                <a:latin typeface="Arial"/>
                <a:ea typeface="Times New Roman" panose="02020603050405020304" pitchFamily="18" charset="0"/>
                <a:cs typeface="Arial"/>
              </a:rPr>
              <a:t> with breast cancer do not have a family history of the disease  </a:t>
            </a:r>
            <a:endParaRPr lang="en-US" sz="1800">
              <a:latin typeface="Arial"/>
              <a:cs typeface="Arial"/>
            </a:endParaRPr>
          </a:p>
          <a:p>
            <a:pPr marL="342900" indent="-342900">
              <a:buFont typeface="Symbol" pitchFamily="2" charset="2"/>
              <a:buChar char=""/>
            </a:pPr>
            <a:r>
              <a:rPr lang="en-US" sz="1800">
                <a:latin typeface="Arial"/>
                <a:cs typeface="Arial"/>
              </a:rPr>
              <a:t>If someone has had breast cancer, two or more close relatives have had breast/ovarian cancer, and/or this was under the age of 40, they can request a risk assessment referral from their GP or self-refer and email to </a:t>
            </a:r>
            <a:r>
              <a:rPr lang="en-US" sz="1800">
                <a:effectLst/>
                <a:latin typeface="Arial"/>
                <a:ea typeface="Times New Roman" panose="02020603050405020304" pitchFamily="18" charset="0"/>
                <a:cs typeface="Arial"/>
              </a:rPr>
              <a:t>attend the Cancer Risk Assessment Service (CRAS) </a:t>
            </a:r>
            <a:r>
              <a:rPr lang="en-US" sz="1800">
                <a:effectLst/>
                <a:latin typeface="Arial"/>
                <a:ea typeface="Times New Roman" panose="02020603050405020304" pitchFamily="18" charset="0"/>
                <a:cs typeface="Arial"/>
                <a:hlinkClick r:id="rId2">
                  <a:extLst>
                    <a:ext uri="{A12FA001-AC4F-418D-AE19-62706E023703}">
                      <ahyp:hlinkClr xmlns:ahyp="http://schemas.microsoft.com/office/drawing/2018/hyperlinkcolor" val="tx"/>
                    </a:ext>
                  </a:extLst>
                </a:hlinkClick>
              </a:rPr>
              <a:t>based at Guy’s Hospital</a:t>
            </a:r>
            <a:r>
              <a:rPr lang="en-US" sz="1800">
                <a:effectLst/>
                <a:latin typeface="Arial"/>
                <a:ea typeface="Times New Roman" panose="02020603050405020304" pitchFamily="18" charset="0"/>
                <a:cs typeface="Arial"/>
              </a:rPr>
              <a:t> </a:t>
            </a:r>
            <a:r>
              <a:rPr lang="en-US" sz="1800">
                <a:latin typeface="Arial"/>
                <a:cs typeface="Arial"/>
              </a:rPr>
              <a:t>(</a:t>
            </a:r>
            <a:r>
              <a:rPr lang="en-US" sz="1800">
                <a:latin typeface="Arial"/>
                <a:cs typeface="Arial"/>
                <a:hlinkClick r:id="rId3">
                  <a:extLst>
                    <a:ext uri="{A12FA001-AC4F-418D-AE19-62706E023703}">
                      <ahyp:hlinkClr xmlns:ahyp="http://schemas.microsoft.com/office/drawing/2018/hyperlinkcolor" val="tx"/>
                    </a:ext>
                  </a:extLst>
                </a:hlinkClick>
              </a:rPr>
              <a:t>gst-tr.cancerriskassessment@nhs.net</a:t>
            </a:r>
            <a:r>
              <a:rPr lang="en-US" sz="1800">
                <a:latin typeface="Arial"/>
                <a:cs typeface="Arial"/>
              </a:rPr>
              <a:t>)</a:t>
            </a:r>
            <a:endParaRPr lang="en-US" sz="1800">
              <a:latin typeface="Arial"/>
              <a:ea typeface="Times New Roman" panose="02020603050405020304" pitchFamily="18" charset="0"/>
              <a:cs typeface="Arial"/>
            </a:endParaRPr>
          </a:p>
          <a:p>
            <a:pPr marL="342900" lvl="0" indent="-342900" fontAlgn="base">
              <a:buFont typeface="Symbol" pitchFamily="2" charset="2"/>
              <a:buChar char=""/>
            </a:pPr>
            <a:r>
              <a:rPr lang="en-US" sz="1800">
                <a:effectLst/>
                <a:latin typeface="Arial"/>
                <a:ea typeface="Times New Roman" panose="02020603050405020304" pitchFamily="18" charset="0"/>
                <a:cs typeface="Arial"/>
              </a:rPr>
              <a:t>Regardless of age, if anyone with breast tissue feels they have any </a:t>
            </a:r>
            <a:r>
              <a:rPr lang="en-US" sz="1800">
                <a:effectLst/>
                <a:latin typeface="Arial"/>
                <a:ea typeface="Times New Roman" panose="02020603050405020304" pitchFamily="18" charset="0"/>
                <a:cs typeface="Arial"/>
                <a:hlinkClick r:id="rId4"/>
              </a:rPr>
              <a:t>symptoms of breast cancer </a:t>
            </a:r>
            <a:r>
              <a:rPr lang="en-US" sz="1800">
                <a:effectLst/>
                <a:latin typeface="Arial"/>
                <a:ea typeface="Times New Roman" panose="02020603050405020304" pitchFamily="18" charset="0"/>
                <a:cs typeface="Arial"/>
              </a:rPr>
              <a:t>they must go to their GP who can refer them to their local breast care unit</a:t>
            </a:r>
          </a:p>
          <a:p>
            <a:pPr marL="342900" lvl="0" indent="-342900" fontAlgn="base">
              <a:buFont typeface="Symbol" pitchFamily="2" charset="2"/>
              <a:buChar char=""/>
            </a:pPr>
            <a:r>
              <a:rPr lang="en-US" sz="1800">
                <a:latin typeface="Arial"/>
                <a:cs typeface="Arial"/>
              </a:rPr>
              <a:t>It must be noted that around </a:t>
            </a:r>
            <a:r>
              <a:rPr lang="en-US" sz="1800">
                <a:effectLst/>
                <a:latin typeface="Arial"/>
                <a:ea typeface="Times New Roman" panose="02020603050405020304" pitchFamily="18" charset="0"/>
                <a:cs typeface="Arial"/>
                <a:hlinkClick r:id="rId5"/>
              </a:rPr>
              <a:t>400 cases of breast cancer per year in the UK </a:t>
            </a:r>
            <a:r>
              <a:rPr lang="en-US" sz="1800">
                <a:effectLst/>
                <a:latin typeface="Arial"/>
                <a:ea typeface="Times New Roman" panose="02020603050405020304" pitchFamily="18" charset="0"/>
                <a:cs typeface="Arial"/>
              </a:rPr>
              <a:t>occur in people assigned male at birth</a:t>
            </a:r>
            <a:endParaRPr lang="en-US" sz="1800">
              <a:latin typeface="Arial"/>
              <a:cs typeface="Arial"/>
            </a:endParaRPr>
          </a:p>
        </p:txBody>
      </p:sp>
      <p:sp>
        <p:nvSpPr>
          <p:cNvPr id="2" name="Slide Number Placeholder 1">
            <a:extLst>
              <a:ext uri="{FF2B5EF4-FFF2-40B4-BE49-F238E27FC236}">
                <a16:creationId xmlns:a16="http://schemas.microsoft.com/office/drawing/2014/main" id="{D2B4AF36-D11C-3E88-8089-BC59B7AD5A76}"/>
              </a:ext>
            </a:extLst>
          </p:cNvPr>
          <p:cNvSpPr>
            <a:spLocks noGrp="1"/>
          </p:cNvSpPr>
          <p:nvPr>
            <p:ph type="sldNum" sz="quarter" idx="12"/>
          </p:nvPr>
        </p:nvSpPr>
        <p:spPr/>
        <p:txBody>
          <a:bodyPr/>
          <a:lstStyle/>
          <a:p>
            <a:fld id="{600EE44C-5A6C-D646-BB28-ACCE754D818D}" type="slidenum">
              <a:rPr lang="en-US" smtClean="0">
                <a:latin typeface="Arial" panose="020B0604020202020204" pitchFamily="34" charset="0"/>
                <a:cs typeface="Arial" panose="020B0604020202020204" pitchFamily="34" charset="0"/>
              </a:rPr>
              <a:t>7</a:t>
            </a:fld>
            <a:endParaRPr lang="en-US">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90635350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9148FD-D7B8-6FDD-DC74-94CE60DBCD6F}"/>
              </a:ext>
            </a:extLst>
          </p:cNvPr>
          <p:cNvSpPr>
            <a:spLocks noGrp="1"/>
          </p:cNvSpPr>
          <p:nvPr>
            <p:ph type="title"/>
          </p:nvPr>
        </p:nvSpPr>
        <p:spPr/>
        <p:txBody>
          <a:bodyPr/>
          <a:lstStyle/>
          <a:p>
            <a:r>
              <a:rPr lang="en-US" dirty="0">
                <a:latin typeface="Arial"/>
                <a:cs typeface="Arial"/>
              </a:rPr>
              <a:t>4. Invitations</a:t>
            </a:r>
            <a:endParaRPr lang="en-GB" dirty="0"/>
          </a:p>
        </p:txBody>
      </p:sp>
      <p:sp>
        <p:nvSpPr>
          <p:cNvPr id="4" name="Slide Number Placeholder 3">
            <a:extLst>
              <a:ext uri="{FF2B5EF4-FFF2-40B4-BE49-F238E27FC236}">
                <a16:creationId xmlns:a16="http://schemas.microsoft.com/office/drawing/2014/main" id="{70EE7C49-31B4-E5AE-3405-F0D52770D911}"/>
              </a:ext>
            </a:extLst>
          </p:cNvPr>
          <p:cNvSpPr>
            <a:spLocks noGrp="1"/>
          </p:cNvSpPr>
          <p:nvPr>
            <p:ph type="sldNum" sz="quarter" idx="12"/>
          </p:nvPr>
        </p:nvSpPr>
        <p:spPr/>
        <p:txBody>
          <a:bodyPr/>
          <a:lstStyle/>
          <a:p>
            <a:fld id="{600EE44C-5A6C-D646-BB28-ACCE754D818D}" type="slidenum">
              <a:rPr lang="en-US" smtClean="0"/>
              <a:t>8</a:t>
            </a:fld>
            <a:endParaRPr lang="en-US"/>
          </a:p>
        </p:txBody>
      </p:sp>
      <p:graphicFrame>
        <p:nvGraphicFramePr>
          <p:cNvPr id="5" name="Content Placeholder 2">
            <a:extLst>
              <a:ext uri="{FF2B5EF4-FFF2-40B4-BE49-F238E27FC236}">
                <a16:creationId xmlns:a16="http://schemas.microsoft.com/office/drawing/2014/main" id="{C02491A6-E1E3-BEE3-2EAE-06339432B109}"/>
              </a:ext>
            </a:extLst>
          </p:cNvPr>
          <p:cNvGraphicFramePr>
            <a:graphicFrameLocks noGrp="1"/>
          </p:cNvGraphicFramePr>
          <p:nvPr>
            <p:ph idx="1"/>
            <p:extLst>
              <p:ext uri="{D42A27DB-BD31-4B8C-83A1-F6EECF244321}">
                <p14:modId xmlns:p14="http://schemas.microsoft.com/office/powerpoint/2010/main" val="1155829312"/>
              </p:ext>
            </p:extLst>
          </p:nvPr>
        </p:nvGraphicFramePr>
        <p:xfrm>
          <a:off x="390290" y="1561512"/>
          <a:ext cx="11420475" cy="49784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628005352"/>
      </p:ext>
    </p:extLst>
  </p:cSld>
  <p:clrMapOvr>
    <a:masterClrMapping/>
  </p:clrMapOvr>
  <p:extLst>
    <p:ext uri="{6950BFC3-D8DA-4A85-94F7-54DA5524770B}">
      <p188:commentRel xmlns:p188="http://schemas.microsoft.com/office/powerpoint/2018/8/main" r:id="rId2"/>
    </p:ext>
  </p:extLst>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907EF6B7-1338-4443-8C46-6A318D952D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DAAE4CDD-124C-4DCF-9584-B6033B545D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167271" cy="6858000"/>
          </a:xfrm>
          <a:custGeom>
            <a:avLst/>
            <a:gdLst>
              <a:gd name="connsiteX0" fmla="*/ 0 w 4167271"/>
              <a:gd name="connsiteY0" fmla="*/ 0 h 6858000"/>
              <a:gd name="connsiteX1" fmla="*/ 2259550 w 4167271"/>
              <a:gd name="connsiteY1" fmla="*/ 0 h 6858000"/>
              <a:gd name="connsiteX2" fmla="*/ 2387803 w 4167271"/>
              <a:gd name="connsiteY2" fmla="*/ 82222 h 6858000"/>
              <a:gd name="connsiteX3" fmla="*/ 4167271 w 4167271"/>
              <a:gd name="connsiteY3" fmla="*/ 3429000 h 6858000"/>
              <a:gd name="connsiteX4" fmla="*/ 2387803 w 4167271"/>
              <a:gd name="connsiteY4" fmla="*/ 6775779 h 6858000"/>
              <a:gd name="connsiteX5" fmla="*/ 2259550 w 4167271"/>
              <a:gd name="connsiteY5" fmla="*/ 6858000 h 6858000"/>
              <a:gd name="connsiteX6" fmla="*/ 0 w 416727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67271" h="6858000">
                <a:moveTo>
                  <a:pt x="0" y="0"/>
                </a:moveTo>
                <a:lnTo>
                  <a:pt x="2259550" y="0"/>
                </a:lnTo>
                <a:lnTo>
                  <a:pt x="2387803" y="82222"/>
                </a:lnTo>
                <a:cubicBezTo>
                  <a:pt x="3461407" y="807534"/>
                  <a:pt x="4167271" y="2035835"/>
                  <a:pt x="4167271" y="3429000"/>
                </a:cubicBezTo>
                <a:cubicBezTo>
                  <a:pt x="4167271" y="4822165"/>
                  <a:pt x="3461407" y="6050467"/>
                  <a:pt x="2387803" y="6775779"/>
                </a:cubicBezTo>
                <a:lnTo>
                  <a:pt x="2259550" y="6858000"/>
                </a:lnTo>
                <a:lnTo>
                  <a:pt x="0" y="6858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itle 4">
            <a:extLst>
              <a:ext uri="{FF2B5EF4-FFF2-40B4-BE49-F238E27FC236}">
                <a16:creationId xmlns:a16="http://schemas.microsoft.com/office/drawing/2014/main" id="{B243F5CA-232D-3228-8976-FA03BC733E77}"/>
              </a:ext>
            </a:extLst>
          </p:cNvPr>
          <p:cNvSpPr txBox="1">
            <a:spLocks noGrp="1"/>
          </p:cNvSpPr>
          <p:nvPr>
            <p:ph type="title"/>
          </p:nvPr>
        </p:nvSpPr>
        <p:spPr>
          <a:xfrm>
            <a:off x="27807" y="1153572"/>
            <a:ext cx="3859427" cy="4461163"/>
          </a:xfrm>
          <a:prstGeom prst="rect">
            <a:avLst/>
          </a:prstGeom>
        </p:spPr>
        <p:txBody>
          <a:bodyPr rtlCol="0">
            <a:normAutofit/>
          </a:bodyPr>
          <a:lstStyle/>
          <a:p>
            <a:r>
              <a:rPr lang="en-US" dirty="0">
                <a:solidFill>
                  <a:srgbClr val="FFFFFF"/>
                </a:solidFill>
                <a:latin typeface="Arial"/>
                <a:cs typeface="Arial"/>
              </a:rPr>
              <a:t>5. Reasonable adjustments </a:t>
            </a:r>
            <a:endParaRPr lang="en-US">
              <a:solidFill>
                <a:srgbClr val="FFFFFF"/>
              </a:solidFill>
              <a:latin typeface="Arial" panose="020B0604020202020204" pitchFamily="34" charset="0"/>
              <a:cs typeface="Arial" panose="020B0604020202020204" pitchFamily="34" charset="0"/>
            </a:endParaRPr>
          </a:p>
        </p:txBody>
      </p:sp>
      <p:sp>
        <p:nvSpPr>
          <p:cNvPr id="14" name="Arc 13">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7550402" y="2455479"/>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9FD1A506-E69A-04E1-C7BC-049F6A0948A6}"/>
              </a:ext>
            </a:extLst>
          </p:cNvPr>
          <p:cNvSpPr>
            <a:spLocks noGrp="1"/>
          </p:cNvSpPr>
          <p:nvPr>
            <p:ph idx="1"/>
          </p:nvPr>
        </p:nvSpPr>
        <p:spPr>
          <a:xfrm>
            <a:off x="4447308" y="591344"/>
            <a:ext cx="6906491" cy="5585619"/>
          </a:xfrm>
        </p:spPr>
        <p:txBody>
          <a:bodyPr anchor="ctr">
            <a:normAutofit/>
          </a:bodyPr>
          <a:lstStyle/>
          <a:p>
            <a:pPr marL="342900" indent="-342900">
              <a:buFont typeface="Symbol" pitchFamily="2" charset="2"/>
              <a:buChar char=""/>
            </a:pPr>
            <a:r>
              <a:rPr lang="en-US" sz="1800" dirty="0">
                <a:effectLst/>
                <a:latin typeface="Arial"/>
                <a:ea typeface="Calibri"/>
                <a:cs typeface="Arial"/>
              </a:rPr>
              <a:t>We can offer longer appointments to those with learning disabilities, physical disabilities, </a:t>
            </a:r>
            <a:r>
              <a:rPr lang="en-US" sz="1800" dirty="0">
                <a:latin typeface="Arial"/>
                <a:ea typeface="Calibri"/>
                <a:cs typeface="Arial"/>
              </a:rPr>
              <a:t>neurodiversity and</a:t>
            </a:r>
            <a:r>
              <a:rPr lang="en-US" sz="1800" dirty="0">
                <a:effectLst/>
                <a:latin typeface="Arial"/>
                <a:ea typeface="Calibri"/>
                <a:cs typeface="Arial"/>
              </a:rPr>
              <a:t> other additional needs. GPs can share this information with us, and clients/carers can call the hub</a:t>
            </a:r>
            <a:r>
              <a:rPr lang="en-US" sz="1800" dirty="0">
                <a:latin typeface="Arial"/>
                <a:ea typeface="Calibri"/>
                <a:cs typeface="Arial"/>
              </a:rPr>
              <a:t>. Our contact email is </a:t>
            </a:r>
            <a:r>
              <a:rPr lang="en-US" sz="1800" dirty="0">
                <a:latin typeface="Arial"/>
                <a:ea typeface="Calibri"/>
                <a:cs typeface="Arial"/>
                <a:hlinkClick r:id="rId3">
                  <a:extLst>
                    <a:ext uri="{A12FA001-AC4F-418D-AE19-62706E023703}">
                      <ahyp:hlinkClr xmlns:ahyp="http://schemas.microsoft.com/office/drawing/2018/hyperlinkcolor" val="tx"/>
                    </a:ext>
                  </a:extLst>
                </a:hlinkClick>
              </a:rPr>
              <a:t>Kch-tr.selbss@nhs.net</a:t>
            </a:r>
            <a:r>
              <a:rPr lang="en-US" sz="1800" dirty="0">
                <a:latin typeface="Arial"/>
                <a:ea typeface="Calibri"/>
                <a:cs typeface="Arial"/>
              </a:rPr>
              <a:t> </a:t>
            </a:r>
            <a:endParaRPr lang="en-US" sz="1800" dirty="0">
              <a:effectLst/>
              <a:latin typeface="Arial"/>
              <a:ea typeface="Calibri"/>
              <a:cs typeface="Arial"/>
            </a:endParaRPr>
          </a:p>
          <a:p>
            <a:pPr marL="342900" lvl="0" indent="-342900">
              <a:buFont typeface="Symbol" pitchFamily="2" charset="2"/>
              <a:buChar char=""/>
            </a:pPr>
            <a:r>
              <a:rPr lang="en-US" sz="1800" dirty="0">
                <a:effectLst/>
                <a:latin typeface="Arial" panose="020B0604020202020204" pitchFamily="34" charset="0"/>
                <a:ea typeface="Calibri" panose="020F0502020204030204" pitchFamily="34" charset="0"/>
                <a:cs typeface="Arial" panose="020B0604020202020204" pitchFamily="34" charset="0"/>
              </a:rPr>
              <a:t>If we know of these in advance, we can flag these on the National Breast Screening System (NBSS) to make sure we can book these clients in and provide them with additional </a:t>
            </a:r>
            <a:r>
              <a:rPr lang="en-US" sz="1800" u="sng" dirty="0">
                <a:effectLst/>
                <a:latin typeface="Arial" panose="020B0604020202020204" pitchFamily="34" charset="0"/>
                <a:ea typeface="Calibri" panose="020F0502020204030204" pitchFamily="34" charset="0"/>
                <a:cs typeface="Arial" panose="020B0604020202020204" pitchFamily="34" charset="0"/>
                <a:hlinkClick r:id="rId4"/>
              </a:rPr>
              <a:t>Easy Read</a:t>
            </a:r>
            <a:r>
              <a:rPr lang="en-US" sz="1800" dirty="0">
                <a:effectLst/>
                <a:latin typeface="Arial" panose="020B0604020202020204" pitchFamily="34" charset="0"/>
                <a:ea typeface="Calibri" panose="020F0502020204030204" pitchFamily="34" charset="0"/>
                <a:cs typeface="Arial" panose="020B0604020202020204" pitchFamily="34" charset="0"/>
              </a:rPr>
              <a:t> breast screening information if required. We also have Braille breast screening leaflets at our service (please email us if you need these)</a:t>
            </a:r>
            <a:endParaRPr lang="en-GB" sz="1800" dirty="0">
              <a:effectLst/>
              <a:latin typeface="Arial" panose="020B0604020202020204" pitchFamily="34" charset="0"/>
              <a:ea typeface="Calibri" panose="020F0502020204030204" pitchFamily="34" charset="0"/>
              <a:cs typeface="Arial" panose="020B0604020202020204" pitchFamily="34" charset="0"/>
            </a:endParaRPr>
          </a:p>
          <a:p>
            <a:endParaRPr lang="en-US" sz="2200" dirty="0"/>
          </a:p>
        </p:txBody>
      </p:sp>
      <p:sp>
        <p:nvSpPr>
          <p:cNvPr id="4" name="Slide Number Placeholder 3">
            <a:extLst>
              <a:ext uri="{FF2B5EF4-FFF2-40B4-BE49-F238E27FC236}">
                <a16:creationId xmlns:a16="http://schemas.microsoft.com/office/drawing/2014/main" id="{FB7652AB-2327-8DEA-4FA9-047C2EBBE637}"/>
              </a:ext>
            </a:extLst>
          </p:cNvPr>
          <p:cNvSpPr>
            <a:spLocks noGrp="1"/>
          </p:cNvSpPr>
          <p:nvPr>
            <p:ph type="sldNum" sz="quarter" idx="12"/>
          </p:nvPr>
        </p:nvSpPr>
        <p:spPr>
          <a:xfrm>
            <a:off x="9541564" y="6356350"/>
            <a:ext cx="1812235" cy="365125"/>
          </a:xfrm>
        </p:spPr>
        <p:txBody>
          <a:bodyPr>
            <a:normAutofit/>
          </a:bodyPr>
          <a:lstStyle/>
          <a:p>
            <a:pPr>
              <a:spcAft>
                <a:spcPts val="600"/>
              </a:spcAft>
            </a:pPr>
            <a:fld id="{600EE44C-5A6C-D646-BB28-ACCE754D818D}" type="slidenum">
              <a:rPr lang="en-US" smtClean="0"/>
              <a:pPr>
                <a:spcAft>
                  <a:spcPts val="600"/>
                </a:spcAft>
              </a:pPr>
              <a:t>9</a:t>
            </a:fld>
            <a:endParaRPr lang="en-US"/>
          </a:p>
        </p:txBody>
      </p:sp>
    </p:spTree>
    <p:extLst>
      <p:ext uri="{BB962C8B-B14F-4D97-AF65-F5344CB8AC3E}">
        <p14:creationId xmlns:p14="http://schemas.microsoft.com/office/powerpoint/2010/main" val="2060261245"/>
      </p:ext>
    </p:extLst>
  </p:cSld>
  <p:clrMapOvr>
    <a:masterClrMapping/>
  </p:clrMapOvr>
  <p:extLst>
    <p:ext uri="{6950BFC3-D8DA-4A85-94F7-54DA5524770B}">
      <p188:commentRel xmlns:p188="http://schemas.microsoft.com/office/powerpoint/2018/8/main" r:id="rId2"/>
    </p:ext>
  </p:extLs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mso-contentType ?>
<SharedContentType xmlns="Microsoft.SharePoint.Taxonomy.ContentTypeSync" SourceId="c65629fe-fa3b-4d8f-b0ac-4a13011ce303" ContentTypeId="0x0101009CEB1DA2CC907747900298E7F35D742E" PreviousValue="false"/>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4.xml><?xml version="1.0" encoding="utf-8"?>
<ct:contentTypeSchema xmlns:ct="http://schemas.microsoft.com/office/2006/metadata/contentType" xmlns:ma="http://schemas.microsoft.com/office/2006/metadata/properties/metaAttributes" ct:_="" ma:_="" ma:contentTypeName="SEL CCG Document" ma:contentTypeID="0x0101009CEB1DA2CC907747900298E7F35D742E00297FD45B5B922249B52F3A186AD3A9A0" ma:contentTypeVersion="3" ma:contentTypeDescription="" ma:contentTypeScope="" ma:versionID="7edd5cd76bf36c3ec87f9c91c41302bc">
  <xsd:schema xmlns:xsd="http://www.w3.org/2001/XMLSchema" xmlns:xs="http://www.w3.org/2001/XMLSchema" xmlns:p="http://schemas.microsoft.com/office/2006/metadata/properties" targetNamespace="http://schemas.microsoft.com/office/2006/metadata/properties" ma:root="true" ma:fieldsID="0967b7be50301903c78f9c39c6fd9af8">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5CB917EF-B5BF-46F6-9F52-BA5B521D635C}">
  <ds:schemaRefs>
    <ds:schemaRef ds:uri="Microsoft.SharePoint.Taxonomy.ContentTypeSync"/>
  </ds:schemaRefs>
</ds:datastoreItem>
</file>

<file path=customXml/itemProps2.xml><?xml version="1.0" encoding="utf-8"?>
<ds:datastoreItem xmlns:ds="http://schemas.openxmlformats.org/officeDocument/2006/customXml" ds:itemID="{90E363D4-20B5-4C7A-BF36-6EDD76D78DDE}">
  <ds:schemaRefs>
    <ds:schemaRef ds:uri="http://schemas.microsoft.com/sharepoint/v3/contenttype/forms"/>
  </ds:schemaRefs>
</ds:datastoreItem>
</file>

<file path=customXml/itemProps3.xml><?xml version="1.0" encoding="utf-8"?>
<ds:datastoreItem xmlns:ds="http://schemas.openxmlformats.org/officeDocument/2006/customXml" ds:itemID="{96A60540-FA52-47CC-B5E3-7C3FA7119C78}">
  <ds:schemaRefs>
    <ds:schemaRef ds:uri="http://schemas.microsoft.com/office/2006/metadata/properties"/>
    <ds:schemaRef ds:uri="http://schemas.microsoft.com/office/infopath/2007/PartnerControls"/>
  </ds:schemaRefs>
</ds:datastoreItem>
</file>

<file path=customXml/itemProps4.xml><?xml version="1.0" encoding="utf-8"?>
<ds:datastoreItem xmlns:ds="http://schemas.openxmlformats.org/officeDocument/2006/customXml" ds:itemID="{30E75600-1C1A-44B1-A420-3A9F20817A98}">
  <ds:schemaRefs>
    <ds:schemaRef ds:uri="http://purl.org/dc/elements/1.1/"/>
    <ds:schemaRef ds:uri="http://purl.org/dc/terms/"/>
    <ds:schemaRef ds:uri="http://schemas.microsoft.com/internal/obd"/>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docMetadata/LabelInfo.xml><?xml version="1.0" encoding="utf-8"?>
<clbl:labelList xmlns:clbl="http://schemas.microsoft.com/office/2020/mipLabelMetadata">
  <clbl:label id="{37c354b2-85b0-47f5-b222-07b48d774ee3}" enabled="0" method="" siteId="{37c354b2-85b0-47f5-b222-07b48d774ee3}" removed="1"/>
</clbl:labelList>
</file>

<file path=docProps/app.xml><?xml version="1.0" encoding="utf-8"?>
<Properties xmlns="http://schemas.openxmlformats.org/officeDocument/2006/extended-properties" xmlns:vt="http://schemas.openxmlformats.org/officeDocument/2006/docPropsVTypes">
  <TotalTime>143</TotalTime>
  <Words>3096</Words>
  <Application>Microsoft Office PowerPoint</Application>
  <PresentationFormat>Widescreen</PresentationFormat>
  <Paragraphs>199</Paragraphs>
  <Slides>19</Slides>
  <Notes>6</Notes>
  <HiddenSlides>0</HiddenSlides>
  <MMClips>1</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19</vt:i4>
      </vt:variant>
    </vt:vector>
  </HeadingPairs>
  <TitlesOfParts>
    <vt:vector size="25" baseType="lpstr">
      <vt:lpstr>Arial</vt:lpstr>
      <vt:lpstr>Calibri</vt:lpstr>
      <vt:lpstr>Calibri Light</vt:lpstr>
      <vt:lpstr>Symbol</vt:lpstr>
      <vt:lpstr>Symbol,Sans-Serif</vt:lpstr>
      <vt:lpstr>Office Theme</vt:lpstr>
      <vt:lpstr>Updated Breast Screening Community Partner Guide</vt:lpstr>
      <vt:lpstr>Contents page</vt:lpstr>
      <vt:lpstr>1. Purpose</vt:lpstr>
      <vt:lpstr>2. Context</vt:lpstr>
      <vt:lpstr>PowerPoint Presentation</vt:lpstr>
      <vt:lpstr>3. What is breast screening?  </vt:lpstr>
      <vt:lpstr>PowerPoint Presentation</vt:lpstr>
      <vt:lpstr>4. Invitations</vt:lpstr>
      <vt:lpstr>5. Reasonable adjustments </vt:lpstr>
      <vt:lpstr>PowerPoint Presentation</vt:lpstr>
      <vt:lpstr>6. Pros and cons of attending screening </vt:lpstr>
      <vt:lpstr>7. Tips for screening attendance</vt:lpstr>
      <vt:lpstr>8. Results</vt:lpstr>
      <vt:lpstr>9. Breast Aware Health Promotion</vt:lpstr>
      <vt:lpstr>10. Promoting screening </vt:lpstr>
      <vt:lpstr>11. Resources</vt:lpstr>
      <vt:lpstr>12. Screening locations</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Breast Screening Community Partner Guide</dc:title>
  <dc:creator>Francesca Fiennes</dc:creator>
  <cp:lastModifiedBy>MUNROE, Danielle (KING'S COLLEGE HOSPITAL NHS FOUNDATION TRUST)</cp:lastModifiedBy>
  <cp:revision>226</cp:revision>
  <cp:lastPrinted>2023-11-06T16:11:58Z</cp:lastPrinted>
  <dcterms:created xsi:type="dcterms:W3CDTF">2023-11-03T16:18:06Z</dcterms:created>
  <dcterms:modified xsi:type="dcterms:W3CDTF">2024-10-17T08:04:32Z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0x0101009CEB1DA2CC907747900298E7F35D742E00297FD45B5B922249B52F3A186AD3A9A0</vt:lpwstr>
  </property>
</Properties>
</file>