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6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BF1E4-4C64-41B4-B24B-B873DA37A1D0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09C3C-EA38-437E-8AB2-77788DF24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0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9C3C-EA38-437E-8AB2-77788DF2406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34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A088D-46B2-1D8F-881D-CF0E1A7ED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29EC75-A67A-DC2A-15B9-290C796BD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BE024-EF7D-85D7-C324-54EFA7BA8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19F62-69C5-CE2E-E859-123AAFD0C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69274-19FC-0D5D-BCDA-F91202B9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3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FACBE-3472-3714-40A1-5B1CEF219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3060A-840A-4584-0FA2-0D3312236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9CFD8-2F3D-E8E5-5E1A-DEBB5E970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CBBC7-E4E8-9CD4-E826-E3FAD72F5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B18EB-898A-B765-901F-001411332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27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A9D5F0-D3E2-6F50-1D61-8602E952A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9AEE9E-6BE3-7518-2147-8762E8D82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7FC13-CD30-EC41-A775-ADB6948D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64A07-6F70-35C2-8571-76209D9A4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0C745-C2CA-7527-366C-36BD111B1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73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5F49D-5BD1-0FE3-4788-86DE63E3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8791-70D7-D110-5B2A-C2E23D9BF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242D6-E4F7-F4A4-C1DD-8E12A99EB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CAB55-7E6F-E1CF-4D25-4849E49CA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34765-CC4E-BC1C-25A1-8859F0CFD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00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BACD1-927C-0647-76DB-A8057C719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C76EF-D5B6-74AB-B375-E5D7489E6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4F060-F876-F387-F934-0DA770D30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2DB69-E497-3527-AFE4-DF4C1C0C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29954-FADB-31C9-58DB-1D5D95A5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3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106A5-AAF6-927C-8706-07476D53E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E4CA-208B-B38C-120F-6738835C0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779AF-C2AD-E508-65DE-A2B24B153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BD308-35C3-E895-E6D1-30CFDA708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E5E76-2B12-7016-B722-EF83C183A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45D6F-D545-3421-DC52-0850BC00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275BD-C05F-07C7-AD90-3493BF221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16593-1229-FD47-1682-968A84B36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07DBA-F25C-CE25-7AF2-AEB092D61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4CF5D8-66BF-285F-96F0-18D745165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C2E1FA-0A4E-56D2-EF2E-7D76D61DD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490E41-46A1-A8E6-5EB9-3D31D8D07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8CCECD-BA42-8BF3-EDD3-8DAE0402E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FE9523-5A5A-08BC-F4BB-41D92179C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6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C2F02-0414-9558-7788-5F93C63A5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3164B8-9B82-CA6F-86ED-255FF7E45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BF3CD-A75B-8CE5-FFD9-4F909461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840077-8FEA-55EA-3F06-D4FC1C3B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10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37C979-3364-134A-E8C1-6A9EED294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7D7AD6-6A84-4B8C-44F1-EE59AA286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52013-A2A0-C617-3DA3-287D89D2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4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504DA-5E05-3FEF-91A4-F5C6787BB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E6B8E-7DD3-B673-0A49-D480CD3CF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C5656-6697-4D73-75BA-6FD0AFAC7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AD8BF-BBE6-224B-F254-EF36C77A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3A6E6-C30D-AEF8-143D-A6E454292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13AAC-419A-93A8-A5C7-D85C0A7C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39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C479B-86B1-2FC8-A2F9-396BD6E4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E50BC-789A-4B6F-2F30-A346535CAD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CE8895-999B-B560-DE92-39277206A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E13E1-C7F2-0576-803C-CEF4480C4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CF488-4F1A-2D67-C40E-41483280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F42F8-AC84-0B32-8D6D-187AF0F5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35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DACA48-D8E4-5C06-B18C-FAF3DEA1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AA61F-2203-D72A-FA2D-F6E0CE06B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9F9E2-18E8-F9CD-096F-73F76E706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F6160-C877-4198-8384-503D19FC9C53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AB3E2-64BD-54B3-A26A-F3B6765D5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99384-0FA7-E408-1B9B-39952CFF8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FA28-A029-4236-B865-A79A96FA0C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22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uture.nhs.uk/NationalMSKHealth/view?objectId=142500677" TargetMode="External"/><Relationship Id="rId3" Type="http://schemas.openxmlformats.org/officeDocument/2006/relationships/hyperlink" Target="https://www.nice.org.uk/guidance/ng35" TargetMode="External"/><Relationship Id="rId7" Type="http://schemas.openxmlformats.org/officeDocument/2006/relationships/hyperlink" Target="https://pubmed.ncbi.nlm.nih.gov/32438853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rwebprdmedia.blob.core.windows.net/media/kuphgv1u/ros-guidance-on-managing-symptoms-of-vertebral-fractures-2022.pdf" TargetMode="External"/><Relationship Id="rId5" Type="http://schemas.openxmlformats.org/officeDocument/2006/relationships/hyperlink" Target="https://gettingitrightfirsttime.co.uk/wp-content/uploads/2023/03/National-Suspected-Cauda-Equina-Pathway-February-2023-FINAL-V2.drawio.html" TargetMode="External"/><Relationship Id="rId4" Type="http://schemas.openxmlformats.org/officeDocument/2006/relationships/hyperlink" Target="https://www.nice.org.uk/guidance/cg7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3A23306-07DD-001E-E3BD-6A8F23C21A57}"/>
              </a:ext>
            </a:extLst>
          </p:cNvPr>
          <p:cNvCxnSpPr>
            <a:cxnSpLocks/>
          </p:cNvCxnSpPr>
          <p:nvPr/>
        </p:nvCxnSpPr>
        <p:spPr>
          <a:xfrm>
            <a:off x="2860617" y="5824462"/>
            <a:ext cx="8917" cy="6562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1201A83-0A54-449D-2942-118EE97729EE}"/>
              </a:ext>
            </a:extLst>
          </p:cNvPr>
          <p:cNvSpPr/>
          <p:nvPr/>
        </p:nvSpPr>
        <p:spPr>
          <a:xfrm>
            <a:off x="2245961" y="624012"/>
            <a:ext cx="1692055" cy="508315"/>
          </a:xfrm>
          <a:prstGeom prst="roundRect">
            <a:avLst>
              <a:gd name="adj" fmla="val 46491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Suspected traumatic fracture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BCB759A-6D9A-884D-F488-A704A67FA7D6}"/>
              </a:ext>
            </a:extLst>
          </p:cNvPr>
          <p:cNvSpPr/>
          <p:nvPr/>
        </p:nvSpPr>
        <p:spPr>
          <a:xfrm>
            <a:off x="8376148" y="624012"/>
            <a:ext cx="2749406" cy="508315"/>
          </a:xfrm>
          <a:prstGeom prst="roundRect">
            <a:avLst>
              <a:gd name="adj" fmla="val 46491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Suspected pathological fracture due to serious spinal pathology (** iFOMPT, 2020)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072BABA-4C29-BE90-A078-46C857B68C58}"/>
              </a:ext>
            </a:extLst>
          </p:cNvPr>
          <p:cNvSpPr/>
          <p:nvPr/>
        </p:nvSpPr>
        <p:spPr>
          <a:xfrm>
            <a:off x="171667" y="624012"/>
            <a:ext cx="1847850" cy="508315"/>
          </a:xfrm>
          <a:prstGeom prst="roundRect">
            <a:avLst>
              <a:gd name="adj" fmla="val 46491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Suspected osteoporotic fracture (*ROS, 2022)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EC07E4A-124C-3FB5-D658-05365D741FB5}"/>
              </a:ext>
            </a:extLst>
          </p:cNvPr>
          <p:cNvSpPr/>
          <p:nvPr/>
        </p:nvSpPr>
        <p:spPr>
          <a:xfrm>
            <a:off x="4398181" y="198279"/>
            <a:ext cx="3502446" cy="92331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Spinal Fracture Pathway </a:t>
            </a:r>
            <a:r>
              <a:rPr lang="en-GB" sz="1400" b="1">
                <a:solidFill>
                  <a:schemeClr val="tx1"/>
                </a:solidFill>
              </a:rPr>
              <a:t>Template </a:t>
            </a:r>
            <a:endParaRPr lang="en-GB" sz="1400" b="1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This pathway template has been designed in collaboration with the London Spine Networks. Please adapt as needed with your stakeholders to create a local version for your service.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34AC103-EA8A-577C-BFA6-B88B94753A6E}"/>
              </a:ext>
            </a:extLst>
          </p:cNvPr>
          <p:cNvCxnSpPr>
            <a:cxnSpLocks/>
            <a:stCxn id="9" idx="2"/>
            <a:endCxn id="19" idx="0"/>
          </p:cNvCxnSpPr>
          <p:nvPr/>
        </p:nvCxnSpPr>
        <p:spPr>
          <a:xfrm>
            <a:off x="1095592" y="1132327"/>
            <a:ext cx="959099" cy="7884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2C64C6A-1C33-2016-BEE8-0BE20FFF059A}"/>
              </a:ext>
            </a:extLst>
          </p:cNvPr>
          <p:cNvCxnSpPr>
            <a:cxnSpLocks/>
          </p:cNvCxnSpPr>
          <p:nvPr/>
        </p:nvCxnSpPr>
        <p:spPr>
          <a:xfrm flipH="1">
            <a:off x="2256402" y="1670111"/>
            <a:ext cx="709863" cy="2329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4460620C-EECB-3B3A-EFD4-69EE8750EE2F}"/>
              </a:ext>
            </a:extLst>
          </p:cNvPr>
          <p:cNvSpPr/>
          <p:nvPr/>
        </p:nvSpPr>
        <p:spPr>
          <a:xfrm>
            <a:off x="11065266" y="2193003"/>
            <a:ext cx="1071617" cy="6136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High suspicion of cancer with multiple  red flags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7574A24-C1BD-A0DB-454D-526C536FA2C8}"/>
              </a:ext>
            </a:extLst>
          </p:cNvPr>
          <p:cNvCxnSpPr>
            <a:cxnSpLocks/>
            <a:stCxn id="10" idx="2"/>
            <a:endCxn id="25" idx="0"/>
          </p:cNvCxnSpPr>
          <p:nvPr/>
        </p:nvCxnSpPr>
        <p:spPr>
          <a:xfrm>
            <a:off x="9750851" y="1132327"/>
            <a:ext cx="1850224" cy="10606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4928D30-6598-DE3F-EC3C-E5EC6F7106EE}"/>
              </a:ext>
            </a:extLst>
          </p:cNvPr>
          <p:cNvSpPr/>
          <p:nvPr/>
        </p:nvSpPr>
        <p:spPr>
          <a:xfrm>
            <a:off x="3174390" y="2288127"/>
            <a:ext cx="507740" cy="314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Xray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2113330-6618-5106-300D-98422D1A9E18}"/>
              </a:ext>
            </a:extLst>
          </p:cNvPr>
          <p:cNvSpPr/>
          <p:nvPr/>
        </p:nvSpPr>
        <p:spPr>
          <a:xfrm>
            <a:off x="4446957" y="3018133"/>
            <a:ext cx="1653242" cy="5046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en-GB" sz="800" dirty="0">
                <a:solidFill>
                  <a:schemeClr val="tx1"/>
                </a:solidFill>
              </a:rPr>
              <a:t>If Xray confirms fracture AND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Pain is improving with time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No concerning features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755E4A-E741-F184-CBA7-A41022EF4703}"/>
              </a:ext>
            </a:extLst>
          </p:cNvPr>
          <p:cNvSpPr/>
          <p:nvPr/>
        </p:nvSpPr>
        <p:spPr>
          <a:xfrm>
            <a:off x="964000" y="2903470"/>
            <a:ext cx="2177210" cy="7491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r>
              <a:rPr lang="en-GB" sz="800" dirty="0">
                <a:solidFill>
                  <a:schemeClr val="tx1"/>
                </a:solidFill>
              </a:rPr>
              <a:t>If Xray confirms fracture AND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Significant pain persisting post 6 weeks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Or worsening pain within 6 weeks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Or they have now developed radicular pain/neurological symptoms</a:t>
            </a:r>
          </a:p>
        </p:txBody>
      </p:sp>
      <p:cxnSp>
        <p:nvCxnSpPr>
          <p:cNvPr id="1024" name="Straight Arrow Connector 1023">
            <a:extLst>
              <a:ext uri="{FF2B5EF4-FFF2-40B4-BE49-F238E27FC236}">
                <a16:creationId xmlns:a16="http://schemas.microsoft.com/office/drawing/2014/main" id="{34C2D84E-1C90-BDB5-0D73-D19683E3D6B5}"/>
              </a:ext>
            </a:extLst>
          </p:cNvPr>
          <p:cNvCxnSpPr>
            <a:cxnSpLocks/>
            <a:stCxn id="45" idx="2"/>
            <a:endCxn id="1030" idx="0"/>
          </p:cNvCxnSpPr>
          <p:nvPr/>
        </p:nvCxnSpPr>
        <p:spPr>
          <a:xfrm>
            <a:off x="5273578" y="3522823"/>
            <a:ext cx="7205" cy="1299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Rectangle 1029">
            <a:extLst>
              <a:ext uri="{FF2B5EF4-FFF2-40B4-BE49-F238E27FC236}">
                <a16:creationId xmlns:a16="http://schemas.microsoft.com/office/drawing/2014/main" id="{D4EBFF86-C6BB-CF95-D271-5CCFF64337FC}"/>
              </a:ext>
            </a:extLst>
          </p:cNvPr>
          <p:cNvSpPr/>
          <p:nvPr/>
        </p:nvSpPr>
        <p:spPr>
          <a:xfrm>
            <a:off x="4368511" y="3652767"/>
            <a:ext cx="1824543" cy="724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r>
              <a:rPr lang="en-GB" sz="800" b="1" dirty="0">
                <a:solidFill>
                  <a:schemeClr val="tx1"/>
                </a:solidFill>
              </a:rPr>
              <a:t>Conservative treatment, consider</a:t>
            </a:r>
            <a:r>
              <a:rPr lang="en-GB" sz="800" dirty="0">
                <a:solidFill>
                  <a:schemeClr val="tx1"/>
                </a:solidFill>
              </a:rPr>
              <a:t>: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Pain management/analgesia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Advice and reassurance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Physiotherapy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Refer to Falls Service if appropriate</a:t>
            </a:r>
          </a:p>
        </p:txBody>
      </p:sp>
      <p:cxnSp>
        <p:nvCxnSpPr>
          <p:cNvPr id="1039" name="Straight Arrow Connector 1038">
            <a:extLst>
              <a:ext uri="{FF2B5EF4-FFF2-40B4-BE49-F238E27FC236}">
                <a16:creationId xmlns:a16="http://schemas.microsoft.com/office/drawing/2014/main" id="{CCB9256C-0446-8714-1E66-F7E41DF6A33E}"/>
              </a:ext>
            </a:extLst>
          </p:cNvPr>
          <p:cNvCxnSpPr>
            <a:cxnSpLocks/>
            <a:stCxn id="29" idx="2"/>
            <a:endCxn id="45" idx="0"/>
          </p:cNvCxnSpPr>
          <p:nvPr/>
        </p:nvCxnSpPr>
        <p:spPr>
          <a:xfrm>
            <a:off x="3428260" y="2602452"/>
            <a:ext cx="1845318" cy="4156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Straight Arrow Connector 1041">
            <a:extLst>
              <a:ext uri="{FF2B5EF4-FFF2-40B4-BE49-F238E27FC236}">
                <a16:creationId xmlns:a16="http://schemas.microsoft.com/office/drawing/2014/main" id="{37BE38EB-5DB2-7778-87D4-5BE384F442AA}"/>
              </a:ext>
            </a:extLst>
          </p:cNvPr>
          <p:cNvCxnSpPr>
            <a:cxnSpLocks/>
            <a:stCxn id="29" idx="2"/>
            <a:endCxn id="46" idx="0"/>
          </p:cNvCxnSpPr>
          <p:nvPr/>
        </p:nvCxnSpPr>
        <p:spPr>
          <a:xfrm flipH="1">
            <a:off x="2052605" y="2602452"/>
            <a:ext cx="1375655" cy="30101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6" name="Rectangle 1075">
            <a:extLst>
              <a:ext uri="{FF2B5EF4-FFF2-40B4-BE49-F238E27FC236}">
                <a16:creationId xmlns:a16="http://schemas.microsoft.com/office/drawing/2014/main" id="{68613C0C-06D6-DF07-D11B-C94DACF98CAE}"/>
              </a:ext>
            </a:extLst>
          </p:cNvPr>
          <p:cNvSpPr/>
          <p:nvPr/>
        </p:nvSpPr>
        <p:spPr>
          <a:xfrm>
            <a:off x="112087" y="5336313"/>
            <a:ext cx="1195210" cy="513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Evidence of instability e.g. retro-pulsed fragment or bilateral pedicular fracture</a:t>
            </a:r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C54F806B-FD2F-CA90-87DB-967A9DE10FB2}"/>
              </a:ext>
            </a:extLst>
          </p:cNvPr>
          <p:cNvSpPr/>
          <p:nvPr/>
        </p:nvSpPr>
        <p:spPr>
          <a:xfrm>
            <a:off x="1457086" y="5336313"/>
            <a:ext cx="959537" cy="4881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Stable fracture with oedema</a:t>
            </a:r>
          </a:p>
        </p:txBody>
      </p:sp>
      <p:sp>
        <p:nvSpPr>
          <p:cNvPr id="1047" name="Rectangle 1046">
            <a:extLst>
              <a:ext uri="{FF2B5EF4-FFF2-40B4-BE49-F238E27FC236}">
                <a16:creationId xmlns:a16="http://schemas.microsoft.com/office/drawing/2014/main" id="{8FC58029-FC66-6677-7E34-0BDBE0E330F4}"/>
              </a:ext>
            </a:extLst>
          </p:cNvPr>
          <p:cNvSpPr/>
          <p:nvPr/>
        </p:nvSpPr>
        <p:spPr>
          <a:xfrm>
            <a:off x="2527780" y="5334929"/>
            <a:ext cx="665674" cy="4938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Stable fracture without oedema</a:t>
            </a:r>
          </a:p>
        </p:txBody>
      </p:sp>
      <p:sp>
        <p:nvSpPr>
          <p:cNvPr id="1062" name="Rectangle 1061">
            <a:extLst>
              <a:ext uri="{FF2B5EF4-FFF2-40B4-BE49-F238E27FC236}">
                <a16:creationId xmlns:a16="http://schemas.microsoft.com/office/drawing/2014/main" id="{40EC8B4B-8B51-77AF-642F-B00FD8621F80}"/>
              </a:ext>
            </a:extLst>
          </p:cNvPr>
          <p:cNvSpPr/>
          <p:nvPr/>
        </p:nvSpPr>
        <p:spPr>
          <a:xfrm>
            <a:off x="1067939" y="4349020"/>
            <a:ext cx="1968560" cy="6280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MRI with STIR 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(or CT spec if MRI contraindicated)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NB: </a:t>
            </a:r>
            <a:r>
              <a:rPr lang="en-GB" sz="800" dirty="0">
                <a:solidFill>
                  <a:schemeClr val="tx1"/>
                </a:solidFill>
              </a:rPr>
              <a:t>If you do not have access to this imaging in your role, refer to the appropriate service at this point </a:t>
            </a:r>
          </a:p>
        </p:txBody>
      </p:sp>
      <p:cxnSp>
        <p:nvCxnSpPr>
          <p:cNvPr id="1066" name="Straight Arrow Connector 1065">
            <a:extLst>
              <a:ext uri="{FF2B5EF4-FFF2-40B4-BE49-F238E27FC236}">
                <a16:creationId xmlns:a16="http://schemas.microsoft.com/office/drawing/2014/main" id="{981CB04C-683C-71D8-53CD-5772B54F8567}"/>
              </a:ext>
            </a:extLst>
          </p:cNvPr>
          <p:cNvCxnSpPr>
            <a:cxnSpLocks/>
            <a:stCxn id="1062" idx="2"/>
            <a:endCxn id="1076" idx="0"/>
          </p:cNvCxnSpPr>
          <p:nvPr/>
        </p:nvCxnSpPr>
        <p:spPr>
          <a:xfrm flipH="1">
            <a:off x="709692" y="4977045"/>
            <a:ext cx="1342527" cy="3592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9" name="Straight Arrow Connector 1068">
            <a:extLst>
              <a:ext uri="{FF2B5EF4-FFF2-40B4-BE49-F238E27FC236}">
                <a16:creationId xmlns:a16="http://schemas.microsoft.com/office/drawing/2014/main" id="{7C45C15F-0A1F-E877-EA51-3135700E22A5}"/>
              </a:ext>
            </a:extLst>
          </p:cNvPr>
          <p:cNvCxnSpPr>
            <a:cxnSpLocks/>
            <a:stCxn id="1062" idx="2"/>
          </p:cNvCxnSpPr>
          <p:nvPr/>
        </p:nvCxnSpPr>
        <p:spPr>
          <a:xfrm>
            <a:off x="2052219" y="4977045"/>
            <a:ext cx="5839" cy="3509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2" name="Straight Arrow Connector 1071">
            <a:extLst>
              <a:ext uri="{FF2B5EF4-FFF2-40B4-BE49-F238E27FC236}">
                <a16:creationId xmlns:a16="http://schemas.microsoft.com/office/drawing/2014/main" id="{47D91275-3263-39EE-FA6A-79221DC5EAEA}"/>
              </a:ext>
            </a:extLst>
          </p:cNvPr>
          <p:cNvCxnSpPr>
            <a:cxnSpLocks/>
            <a:stCxn id="1062" idx="2"/>
            <a:endCxn id="1047" idx="0"/>
          </p:cNvCxnSpPr>
          <p:nvPr/>
        </p:nvCxnSpPr>
        <p:spPr>
          <a:xfrm>
            <a:off x="2052219" y="4977045"/>
            <a:ext cx="808398" cy="35788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4" name="Straight Arrow Connector 1083">
            <a:extLst>
              <a:ext uri="{FF2B5EF4-FFF2-40B4-BE49-F238E27FC236}">
                <a16:creationId xmlns:a16="http://schemas.microsoft.com/office/drawing/2014/main" id="{0EA4A63A-A598-B537-E51C-3E3E13D8D1EE}"/>
              </a:ext>
            </a:extLst>
          </p:cNvPr>
          <p:cNvCxnSpPr>
            <a:cxnSpLocks/>
            <a:stCxn id="1076" idx="2"/>
            <a:endCxn id="1091" idx="0"/>
          </p:cNvCxnSpPr>
          <p:nvPr/>
        </p:nvCxnSpPr>
        <p:spPr>
          <a:xfrm>
            <a:off x="709692" y="5850067"/>
            <a:ext cx="2494" cy="46175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1" name="Rectangle 1090">
            <a:extLst>
              <a:ext uri="{FF2B5EF4-FFF2-40B4-BE49-F238E27FC236}">
                <a16:creationId xmlns:a16="http://schemas.microsoft.com/office/drawing/2014/main" id="{2EC539A0-1772-6279-72FB-A3D1C356449C}"/>
              </a:ext>
            </a:extLst>
          </p:cNvPr>
          <p:cNvSpPr/>
          <p:nvPr/>
        </p:nvSpPr>
        <p:spPr>
          <a:xfrm>
            <a:off x="86291" y="6311822"/>
            <a:ext cx="1251789" cy="5018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Discuss in MDT and/or surgical referral  (consider ED or on-call advice if concerned) </a:t>
            </a:r>
          </a:p>
        </p:txBody>
      </p:sp>
      <p:cxnSp>
        <p:nvCxnSpPr>
          <p:cNvPr id="1096" name="Connector: Elbow 1095">
            <a:extLst>
              <a:ext uri="{FF2B5EF4-FFF2-40B4-BE49-F238E27FC236}">
                <a16:creationId xmlns:a16="http://schemas.microsoft.com/office/drawing/2014/main" id="{06CC3A4E-523A-FEDC-605C-9E6CB232FC5E}"/>
              </a:ext>
            </a:extLst>
          </p:cNvPr>
          <p:cNvCxnSpPr>
            <a:cxnSpLocks/>
            <a:endCxn id="1030" idx="3"/>
          </p:cNvCxnSpPr>
          <p:nvPr/>
        </p:nvCxnSpPr>
        <p:spPr>
          <a:xfrm flipV="1">
            <a:off x="3167384" y="4015043"/>
            <a:ext cx="3025670" cy="2457489"/>
          </a:xfrm>
          <a:prstGeom prst="bentConnector3">
            <a:avLst>
              <a:gd name="adj1" fmla="val 107555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Arrow Connector 1112">
            <a:extLst>
              <a:ext uri="{FF2B5EF4-FFF2-40B4-BE49-F238E27FC236}">
                <a16:creationId xmlns:a16="http://schemas.microsoft.com/office/drawing/2014/main" id="{953EA9B6-B7D4-2F22-2EDA-9A384F770C39}"/>
              </a:ext>
            </a:extLst>
          </p:cNvPr>
          <p:cNvCxnSpPr>
            <a:cxnSpLocks/>
            <a:stCxn id="19" idx="2"/>
            <a:endCxn id="29" idx="1"/>
          </p:cNvCxnSpPr>
          <p:nvPr/>
        </p:nvCxnSpPr>
        <p:spPr>
          <a:xfrm>
            <a:off x="2054691" y="2146787"/>
            <a:ext cx="1119699" cy="29850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5" name="Rectangle 1124">
            <a:extLst>
              <a:ext uri="{FF2B5EF4-FFF2-40B4-BE49-F238E27FC236}">
                <a16:creationId xmlns:a16="http://schemas.microsoft.com/office/drawing/2014/main" id="{C1AE1D8C-AADB-7E23-1B20-BF187EA8718B}"/>
              </a:ext>
            </a:extLst>
          </p:cNvPr>
          <p:cNvSpPr/>
          <p:nvPr/>
        </p:nvSpPr>
        <p:spPr>
          <a:xfrm>
            <a:off x="9894036" y="2193003"/>
            <a:ext cx="927622" cy="6136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Low suspicion of cancer +/- some red flags</a:t>
            </a:r>
          </a:p>
        </p:txBody>
      </p:sp>
      <p:sp>
        <p:nvSpPr>
          <p:cNvPr id="1126" name="Rectangle 1125">
            <a:extLst>
              <a:ext uri="{FF2B5EF4-FFF2-40B4-BE49-F238E27FC236}">
                <a16:creationId xmlns:a16="http://schemas.microsoft.com/office/drawing/2014/main" id="{663E6CD6-E9F3-85C7-CE7B-C22F22B91DED}"/>
              </a:ext>
            </a:extLst>
          </p:cNvPr>
          <p:cNvSpPr/>
          <p:nvPr/>
        </p:nvSpPr>
        <p:spPr>
          <a:xfrm>
            <a:off x="8519519" y="2193002"/>
            <a:ext cx="1030502" cy="6136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If metastatic cord compression is suspected</a:t>
            </a:r>
          </a:p>
        </p:txBody>
      </p:sp>
      <p:sp>
        <p:nvSpPr>
          <p:cNvPr id="1127" name="Rectangle 1126">
            <a:extLst>
              <a:ext uri="{FF2B5EF4-FFF2-40B4-BE49-F238E27FC236}">
                <a16:creationId xmlns:a16="http://schemas.microsoft.com/office/drawing/2014/main" id="{37D87931-91FF-182C-831D-60CEE5F56BB8}"/>
              </a:ext>
            </a:extLst>
          </p:cNvPr>
          <p:cNvSpPr/>
          <p:nvPr/>
        </p:nvSpPr>
        <p:spPr>
          <a:xfrm>
            <a:off x="7312003" y="2194044"/>
            <a:ext cx="878151" cy="6125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If cauda equina compression is suspected</a:t>
            </a:r>
          </a:p>
        </p:txBody>
      </p:sp>
      <p:cxnSp>
        <p:nvCxnSpPr>
          <p:cNvPr id="1128" name="Straight Arrow Connector 1127">
            <a:extLst>
              <a:ext uri="{FF2B5EF4-FFF2-40B4-BE49-F238E27FC236}">
                <a16:creationId xmlns:a16="http://schemas.microsoft.com/office/drawing/2014/main" id="{47813B51-6084-B4EC-EE50-FC001B992E0B}"/>
              </a:ext>
            </a:extLst>
          </p:cNvPr>
          <p:cNvCxnSpPr>
            <a:cxnSpLocks/>
            <a:stCxn id="10" idx="2"/>
            <a:endCxn id="1127" idx="0"/>
          </p:cNvCxnSpPr>
          <p:nvPr/>
        </p:nvCxnSpPr>
        <p:spPr>
          <a:xfrm flipH="1">
            <a:off x="7751079" y="1132327"/>
            <a:ext cx="1999772" cy="106171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1" name="Straight Arrow Connector 1130">
            <a:extLst>
              <a:ext uri="{FF2B5EF4-FFF2-40B4-BE49-F238E27FC236}">
                <a16:creationId xmlns:a16="http://schemas.microsoft.com/office/drawing/2014/main" id="{2DD0BA52-D6DA-7298-F241-7111C967D85E}"/>
              </a:ext>
            </a:extLst>
          </p:cNvPr>
          <p:cNvCxnSpPr>
            <a:cxnSpLocks/>
            <a:stCxn id="10" idx="2"/>
            <a:endCxn id="1126" idx="0"/>
          </p:cNvCxnSpPr>
          <p:nvPr/>
        </p:nvCxnSpPr>
        <p:spPr>
          <a:xfrm flipH="1">
            <a:off x="9034770" y="1132327"/>
            <a:ext cx="716081" cy="10606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4" name="Straight Arrow Connector 1133">
            <a:extLst>
              <a:ext uri="{FF2B5EF4-FFF2-40B4-BE49-F238E27FC236}">
                <a16:creationId xmlns:a16="http://schemas.microsoft.com/office/drawing/2014/main" id="{7A0EB792-AC32-4B51-F963-F950DAF93B33}"/>
              </a:ext>
            </a:extLst>
          </p:cNvPr>
          <p:cNvCxnSpPr>
            <a:cxnSpLocks/>
            <a:stCxn id="10" idx="2"/>
            <a:endCxn id="1125" idx="0"/>
          </p:cNvCxnSpPr>
          <p:nvPr/>
        </p:nvCxnSpPr>
        <p:spPr>
          <a:xfrm>
            <a:off x="9750851" y="1132327"/>
            <a:ext cx="606996" cy="10606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7" name="Straight Arrow Connector 1136">
            <a:extLst>
              <a:ext uri="{FF2B5EF4-FFF2-40B4-BE49-F238E27FC236}">
                <a16:creationId xmlns:a16="http://schemas.microsoft.com/office/drawing/2014/main" id="{8574C21E-9275-CB51-C9E8-8BDB9BC22D9C}"/>
              </a:ext>
            </a:extLst>
          </p:cNvPr>
          <p:cNvCxnSpPr>
            <a:cxnSpLocks/>
            <a:stCxn id="25" idx="2"/>
            <a:endCxn id="1146" idx="0"/>
          </p:cNvCxnSpPr>
          <p:nvPr/>
        </p:nvCxnSpPr>
        <p:spPr>
          <a:xfrm flipH="1">
            <a:off x="11598311" y="2806624"/>
            <a:ext cx="2764" cy="1984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8" name="Straight Arrow Connector 1137">
            <a:extLst>
              <a:ext uri="{FF2B5EF4-FFF2-40B4-BE49-F238E27FC236}">
                <a16:creationId xmlns:a16="http://schemas.microsoft.com/office/drawing/2014/main" id="{C1E7BF18-4695-93A8-B8C4-C57F29FD5DDC}"/>
              </a:ext>
            </a:extLst>
          </p:cNvPr>
          <p:cNvCxnSpPr>
            <a:cxnSpLocks/>
            <a:stCxn id="1127" idx="2"/>
            <a:endCxn id="1149" idx="0"/>
          </p:cNvCxnSpPr>
          <p:nvPr/>
        </p:nvCxnSpPr>
        <p:spPr>
          <a:xfrm>
            <a:off x="7751079" y="2806624"/>
            <a:ext cx="4489" cy="2005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9" name="Straight Arrow Connector 1138">
            <a:extLst>
              <a:ext uri="{FF2B5EF4-FFF2-40B4-BE49-F238E27FC236}">
                <a16:creationId xmlns:a16="http://schemas.microsoft.com/office/drawing/2014/main" id="{66EB12E9-9098-ED95-429D-015E22D347D1}"/>
              </a:ext>
            </a:extLst>
          </p:cNvPr>
          <p:cNvCxnSpPr>
            <a:cxnSpLocks/>
            <a:stCxn id="1126" idx="2"/>
            <a:endCxn id="1148" idx="0"/>
          </p:cNvCxnSpPr>
          <p:nvPr/>
        </p:nvCxnSpPr>
        <p:spPr>
          <a:xfrm>
            <a:off x="9034770" y="2806623"/>
            <a:ext cx="6345" cy="1984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0" name="Straight Arrow Connector 1139">
            <a:extLst>
              <a:ext uri="{FF2B5EF4-FFF2-40B4-BE49-F238E27FC236}">
                <a16:creationId xmlns:a16="http://schemas.microsoft.com/office/drawing/2014/main" id="{7820E87A-9CC3-9197-AD80-F1369CD9C8D5}"/>
              </a:ext>
            </a:extLst>
          </p:cNvPr>
          <p:cNvCxnSpPr>
            <a:cxnSpLocks/>
            <a:stCxn id="1125" idx="2"/>
            <a:endCxn id="1147" idx="0"/>
          </p:cNvCxnSpPr>
          <p:nvPr/>
        </p:nvCxnSpPr>
        <p:spPr>
          <a:xfrm>
            <a:off x="10357847" y="2806624"/>
            <a:ext cx="2574" cy="1984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6" name="Rectangle 1145">
            <a:extLst>
              <a:ext uri="{FF2B5EF4-FFF2-40B4-BE49-F238E27FC236}">
                <a16:creationId xmlns:a16="http://schemas.microsoft.com/office/drawing/2014/main" id="{07FB26A8-595F-1229-699C-809BEB284993}"/>
              </a:ext>
            </a:extLst>
          </p:cNvPr>
          <p:cNvSpPr/>
          <p:nvPr/>
        </p:nvSpPr>
        <p:spPr>
          <a:xfrm>
            <a:off x="11125554" y="3005046"/>
            <a:ext cx="945513" cy="15218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Refer to appropriate clinician to instigate 2 week wait referral following local pathway</a:t>
            </a:r>
          </a:p>
        </p:txBody>
      </p:sp>
      <p:sp>
        <p:nvSpPr>
          <p:cNvPr id="1147" name="Rectangle 1146">
            <a:extLst>
              <a:ext uri="{FF2B5EF4-FFF2-40B4-BE49-F238E27FC236}">
                <a16:creationId xmlns:a16="http://schemas.microsoft.com/office/drawing/2014/main" id="{4022A358-9E69-8DD5-D385-DC43E0A8E3C4}"/>
              </a:ext>
            </a:extLst>
          </p:cNvPr>
          <p:cNvSpPr/>
          <p:nvPr/>
        </p:nvSpPr>
        <p:spPr>
          <a:xfrm>
            <a:off x="9833923" y="3005047"/>
            <a:ext cx="1052995" cy="15218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Refer to appropriate clinician for consideration of blood tests and/or imaging 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 </a:t>
            </a:r>
            <a:endParaRPr lang="en-GB" sz="800" dirty="0">
              <a:solidFill>
                <a:srgbClr val="FF0000"/>
              </a:solidFill>
            </a:endParaRPr>
          </a:p>
          <a:p>
            <a:pPr algn="ctr"/>
            <a:r>
              <a:rPr lang="en-GB" sz="800" dirty="0">
                <a:hlinkClick r:id="rId3"/>
              </a:rPr>
              <a:t>Overview | Myeloma: diagnosis and management | Guidance | NICE</a:t>
            </a:r>
            <a:endParaRPr lang="en-GB" sz="800" dirty="0">
              <a:solidFill>
                <a:srgbClr val="FF0000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148" name="Rectangle 1147">
            <a:extLst>
              <a:ext uri="{FF2B5EF4-FFF2-40B4-BE49-F238E27FC236}">
                <a16:creationId xmlns:a16="http://schemas.microsoft.com/office/drawing/2014/main" id="{7578847E-8B52-E757-396D-78DECD811ECB}"/>
              </a:ext>
            </a:extLst>
          </p:cNvPr>
          <p:cNvSpPr/>
          <p:nvPr/>
        </p:nvSpPr>
        <p:spPr>
          <a:xfrm>
            <a:off x="8480858" y="3005046"/>
            <a:ext cx="1120513" cy="15218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Consider ED referral or contact MSCC coordinator: </a:t>
            </a:r>
          </a:p>
          <a:p>
            <a:pPr algn="ctr"/>
            <a:r>
              <a:rPr lang="en-GB" sz="800" dirty="0">
                <a:hlinkClick r:id="rId4"/>
              </a:rPr>
              <a:t>Overview | Metastatic spinal cord compression in adults: risk assessment, diagnosis and management | Guidance | NICE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149" name="Rectangle 1148">
            <a:extLst>
              <a:ext uri="{FF2B5EF4-FFF2-40B4-BE49-F238E27FC236}">
                <a16:creationId xmlns:a16="http://schemas.microsoft.com/office/drawing/2014/main" id="{CB790EBF-7ADD-F927-1D08-6A655E4DE5E8}"/>
              </a:ext>
            </a:extLst>
          </p:cNvPr>
          <p:cNvSpPr/>
          <p:nvPr/>
        </p:nvSpPr>
        <p:spPr>
          <a:xfrm>
            <a:off x="7195311" y="3007153"/>
            <a:ext cx="1120514" cy="15218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Consider ED referral or urgent imaging plus safety netting: </a:t>
            </a:r>
            <a:r>
              <a:rPr lang="en-GB" sz="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National Suspected Cauda Equina Pathway February 2023 FINAL V1 (gettingitrightfirsttime.co.uk)</a:t>
            </a:r>
            <a:r>
              <a:rPr lang="en-GB" sz="800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30B8389-05B8-708B-F85B-3BBB353C80B9}"/>
              </a:ext>
            </a:extLst>
          </p:cNvPr>
          <p:cNvSpPr/>
          <p:nvPr/>
        </p:nvSpPr>
        <p:spPr>
          <a:xfrm>
            <a:off x="7900627" y="4958780"/>
            <a:ext cx="4166975" cy="1521893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References/further information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rgbClr val="FF0000"/>
                </a:solidFill>
              </a:rPr>
              <a:t>* Royal Osteoporosis Society, 2022: </a:t>
            </a:r>
          </a:p>
          <a:p>
            <a:r>
              <a:rPr lang="en-GB" sz="800" dirty="0">
                <a:solidFill>
                  <a:srgbClr val="FF0000"/>
                </a:solidFill>
                <a:hlinkClick r:id="rId6"/>
              </a:rPr>
              <a:t>ros-guidance-on-managing-symptoms-of-vertebral-fractures-2022.pdf (windows.net)</a:t>
            </a:r>
            <a:endParaRPr lang="en-GB" sz="800" dirty="0">
              <a:solidFill>
                <a:srgbClr val="FF0000"/>
              </a:solidFill>
            </a:endParaRPr>
          </a:p>
          <a:p>
            <a:endParaRPr lang="en-GB" sz="800" dirty="0">
              <a:solidFill>
                <a:srgbClr val="FF0000"/>
              </a:solidFill>
            </a:endParaRPr>
          </a:p>
          <a:p>
            <a:r>
              <a:rPr lang="en-GB" sz="800" dirty="0">
                <a:solidFill>
                  <a:srgbClr val="FF0000"/>
                </a:solidFill>
              </a:rPr>
              <a:t>** iFOMPT, 2020:</a:t>
            </a:r>
          </a:p>
          <a:p>
            <a:r>
              <a:rPr lang="en-GB" sz="800" dirty="0">
                <a:hlinkClick r:id="rId7"/>
              </a:rPr>
              <a:t>International Framework for Red Flags for Potential Serious Spinal Pathologies - PubMed (nih.gov)</a:t>
            </a:r>
            <a:r>
              <a:rPr lang="en-GB" sz="800" dirty="0">
                <a:solidFill>
                  <a:schemeClr val="tx1"/>
                </a:solidFill>
              </a:rPr>
              <a:t> </a:t>
            </a:r>
          </a:p>
          <a:p>
            <a:endParaRPr lang="en-GB" sz="800" dirty="0">
              <a:solidFill>
                <a:srgbClr val="FF0000"/>
              </a:solidFill>
            </a:endParaRPr>
          </a:p>
          <a:p>
            <a:r>
              <a:rPr lang="en-GB" sz="800" dirty="0">
                <a:hlinkClick r:id="rId8"/>
              </a:rPr>
              <a:t>Osteoporosis pathways pack_v1.3.3_11112022 - </a:t>
            </a:r>
            <a:r>
              <a:rPr lang="en-GB" sz="800" dirty="0" err="1">
                <a:hlinkClick r:id="rId8"/>
              </a:rPr>
              <a:t>BestMSK</a:t>
            </a:r>
            <a:r>
              <a:rPr lang="en-GB" sz="800" dirty="0">
                <a:hlinkClick r:id="rId8"/>
              </a:rPr>
              <a:t> Health Collaborative - </a:t>
            </a:r>
            <a:r>
              <a:rPr lang="en-GB" sz="800" dirty="0" err="1">
                <a:hlinkClick r:id="rId8"/>
              </a:rPr>
              <a:t>FutureNHS</a:t>
            </a:r>
            <a:r>
              <a:rPr lang="en-GB" sz="800" dirty="0">
                <a:hlinkClick r:id="rId8"/>
              </a:rPr>
              <a:t> Collaboration Platform</a:t>
            </a:r>
            <a:endParaRPr lang="en-GB" sz="800" dirty="0"/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188B0F-FD57-136B-F1F3-C9F91328DC09}"/>
              </a:ext>
            </a:extLst>
          </p:cNvPr>
          <p:cNvSpPr/>
          <p:nvPr/>
        </p:nvSpPr>
        <p:spPr>
          <a:xfrm>
            <a:off x="2619478" y="2272454"/>
            <a:ext cx="250056" cy="1752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7559D0-1B70-6730-8C97-1ABD88F4DF63}"/>
              </a:ext>
            </a:extLst>
          </p:cNvPr>
          <p:cNvSpPr/>
          <p:nvPr/>
        </p:nvSpPr>
        <p:spPr>
          <a:xfrm>
            <a:off x="703257" y="1920736"/>
            <a:ext cx="2702867" cy="226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Worsening pain or radicular/neurological symptoms?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4190CC-A536-F296-C606-20461E996FCC}"/>
              </a:ext>
            </a:extLst>
          </p:cNvPr>
          <p:cNvSpPr/>
          <p:nvPr/>
        </p:nvSpPr>
        <p:spPr>
          <a:xfrm>
            <a:off x="4298238" y="4578407"/>
            <a:ext cx="1965087" cy="3718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r>
              <a:rPr lang="en-GB" sz="800" b="1" dirty="0">
                <a:solidFill>
                  <a:schemeClr val="tx1"/>
                </a:solidFill>
              </a:rPr>
              <a:t>Additionally for osteoporotic fractures also consider the following: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0651563-2F82-1E10-10A5-AA1B6254DDF2}"/>
              </a:ext>
            </a:extLst>
          </p:cNvPr>
          <p:cNvSpPr/>
          <p:nvPr/>
        </p:nvSpPr>
        <p:spPr>
          <a:xfrm>
            <a:off x="4382098" y="5131426"/>
            <a:ext cx="1819628" cy="11973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Refer to GP, bone health or fracture liaison service for osteoporosis screening and  management as required (dependent on local pathways)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dirty="0">
                <a:solidFill>
                  <a:schemeClr val="tx1"/>
                </a:solidFill>
              </a:rPr>
              <a:t>If issues with adherence to medication or complex presentation, consider referral to rheumatology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073" name="Connector: Elbow 1072">
            <a:extLst>
              <a:ext uri="{FF2B5EF4-FFF2-40B4-BE49-F238E27FC236}">
                <a16:creationId xmlns:a16="http://schemas.microsoft.com/office/drawing/2014/main" id="{908CFD72-20DC-E7DC-8503-0A61D905471D}"/>
              </a:ext>
            </a:extLst>
          </p:cNvPr>
          <p:cNvCxnSpPr>
            <a:cxnSpLocks/>
          </p:cNvCxnSpPr>
          <p:nvPr/>
        </p:nvCxnSpPr>
        <p:spPr>
          <a:xfrm rot="5400000">
            <a:off x="147358" y="2764293"/>
            <a:ext cx="2511989" cy="1285490"/>
          </a:xfrm>
          <a:prstGeom prst="bentConnector3">
            <a:avLst>
              <a:gd name="adj1" fmla="val 25275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01718A2-3106-84AB-029D-16BE95BC24B6}"/>
              </a:ext>
            </a:extLst>
          </p:cNvPr>
          <p:cNvSpPr/>
          <p:nvPr/>
        </p:nvSpPr>
        <p:spPr>
          <a:xfrm>
            <a:off x="1887755" y="2436546"/>
            <a:ext cx="343747" cy="1844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YES</a:t>
            </a:r>
          </a:p>
        </p:txBody>
      </p:sp>
      <p:cxnSp>
        <p:nvCxnSpPr>
          <p:cNvPr id="1100" name="Straight Arrow Connector 1099">
            <a:extLst>
              <a:ext uri="{FF2B5EF4-FFF2-40B4-BE49-F238E27FC236}">
                <a16:creationId xmlns:a16="http://schemas.microsoft.com/office/drawing/2014/main" id="{59CA5555-23C4-D279-835E-E0FAB849C9E1}"/>
              </a:ext>
            </a:extLst>
          </p:cNvPr>
          <p:cNvCxnSpPr>
            <a:cxnSpLocks/>
            <a:stCxn id="28" idx="2"/>
            <a:endCxn id="41" idx="0"/>
          </p:cNvCxnSpPr>
          <p:nvPr/>
        </p:nvCxnSpPr>
        <p:spPr>
          <a:xfrm>
            <a:off x="5280782" y="4950288"/>
            <a:ext cx="11130" cy="181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CB7559D0-1B70-6730-8C97-1ABD88F4DF63}"/>
              </a:ext>
            </a:extLst>
          </p:cNvPr>
          <p:cNvSpPr/>
          <p:nvPr/>
        </p:nvSpPr>
        <p:spPr>
          <a:xfrm>
            <a:off x="3036499" y="3752389"/>
            <a:ext cx="1166644" cy="5205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Worsening pain or radicular/neurological symptoms?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53EA9B6-B7D4-2F22-2EDA-9A384F770C39}"/>
              </a:ext>
            </a:extLst>
          </p:cNvPr>
          <p:cNvCxnSpPr>
            <a:cxnSpLocks/>
            <a:stCxn id="54" idx="1"/>
          </p:cNvCxnSpPr>
          <p:nvPr/>
        </p:nvCxnSpPr>
        <p:spPr>
          <a:xfrm flipH="1">
            <a:off x="2818181" y="4012687"/>
            <a:ext cx="218318" cy="33025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066628-E1E2-751B-D197-D97EEEB1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69533" y="6541490"/>
            <a:ext cx="6881317" cy="365125"/>
          </a:xfrm>
        </p:spPr>
        <p:txBody>
          <a:bodyPr/>
          <a:lstStyle/>
          <a:p>
            <a:r>
              <a:rPr lang="en-GB" sz="1000" dirty="0"/>
              <a:t>Andrew McCarter </a:t>
            </a:r>
            <a:r>
              <a:rPr lang="en-GB" sz="1000" dirty="0" smtClean="0"/>
              <a:t>[Andrew.McCarter@nhs.net] and </a:t>
            </a:r>
            <a:r>
              <a:rPr lang="en-GB" sz="1000" dirty="0"/>
              <a:t>Julia </a:t>
            </a:r>
            <a:r>
              <a:rPr lang="en-GB" sz="1000" dirty="0" err="1" smtClean="0"/>
              <a:t>Tabrah</a:t>
            </a:r>
            <a:r>
              <a:rPr lang="en-GB" sz="1000" dirty="0" smtClean="0"/>
              <a:t> [Julia.Tabrah1@nhs.net], July </a:t>
            </a:r>
            <a:r>
              <a:rPr lang="en-GB" sz="1000" dirty="0"/>
              <a:t>2023.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D082A4-7E92-F161-58C0-C6852D45F8E0}"/>
              </a:ext>
            </a:extLst>
          </p:cNvPr>
          <p:cNvSpPr/>
          <p:nvPr/>
        </p:nvSpPr>
        <p:spPr>
          <a:xfrm>
            <a:off x="4327820" y="2084545"/>
            <a:ext cx="1999772" cy="4165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Please note: if any red flags for cancer, cauda equina or MSCC, follow the suspected pathological fracture pathway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A08CFB9-ADDF-819D-57B8-8A61DB551FE1}"/>
              </a:ext>
            </a:extLst>
          </p:cNvPr>
          <p:cNvCxnSpPr>
            <a:cxnSpLocks/>
            <a:stCxn id="19" idx="3"/>
            <a:endCxn id="15" idx="1"/>
          </p:cNvCxnSpPr>
          <p:nvPr/>
        </p:nvCxnSpPr>
        <p:spPr>
          <a:xfrm>
            <a:off x="3406124" y="2033762"/>
            <a:ext cx="921696" cy="25908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A102BA8-1C44-D890-467C-054646F0D98C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6327592" y="878170"/>
            <a:ext cx="2048556" cy="139957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58DDF579-6473-BB56-AD2D-BA6F6F2385AB}"/>
              </a:ext>
            </a:extLst>
          </p:cNvPr>
          <p:cNvSpPr/>
          <p:nvPr/>
        </p:nvSpPr>
        <p:spPr>
          <a:xfrm>
            <a:off x="944833" y="5973941"/>
            <a:ext cx="1826307" cy="2547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Is vertebroplasty/kyphoplasty offered locally?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A818DE-1F1D-0530-7149-25CB6439510B}"/>
              </a:ext>
            </a:extLst>
          </p:cNvPr>
          <p:cNvSpPr/>
          <p:nvPr/>
        </p:nvSpPr>
        <p:spPr>
          <a:xfrm>
            <a:off x="1683766" y="6378131"/>
            <a:ext cx="343156" cy="2030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751CB4-FF92-1568-4763-00BA1A77346D}"/>
              </a:ext>
            </a:extLst>
          </p:cNvPr>
          <p:cNvSpPr/>
          <p:nvPr/>
        </p:nvSpPr>
        <p:spPr>
          <a:xfrm>
            <a:off x="2092927" y="6379408"/>
            <a:ext cx="326950" cy="2017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7F0F247-EEFC-85B5-F203-938CABE9D05F}"/>
              </a:ext>
            </a:extLst>
          </p:cNvPr>
          <p:cNvCxnSpPr>
            <a:cxnSpLocks/>
          </p:cNvCxnSpPr>
          <p:nvPr/>
        </p:nvCxnSpPr>
        <p:spPr>
          <a:xfrm>
            <a:off x="2052219" y="5833855"/>
            <a:ext cx="0" cy="15038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6D7C984-5CFB-A610-B4CB-7787B3E52957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 flipH="1">
            <a:off x="1855344" y="6228652"/>
            <a:ext cx="2643" cy="1494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0CF4B89-972C-0B13-7B3B-7283B33ACA46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319272" y="6479636"/>
            <a:ext cx="364494" cy="22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CEEDB09-B21D-1C47-44BF-52282EAE9C79}"/>
              </a:ext>
            </a:extLst>
          </p:cNvPr>
          <p:cNvCxnSpPr>
            <a:cxnSpLocks/>
          </p:cNvCxnSpPr>
          <p:nvPr/>
        </p:nvCxnSpPr>
        <p:spPr>
          <a:xfrm flipV="1">
            <a:off x="2425514" y="6472532"/>
            <a:ext cx="767940" cy="814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94FB41C-EAC7-0B6B-56DB-D517A46815FC}"/>
              </a:ext>
            </a:extLst>
          </p:cNvPr>
          <p:cNvCxnSpPr>
            <a:cxnSpLocks/>
          </p:cNvCxnSpPr>
          <p:nvPr/>
        </p:nvCxnSpPr>
        <p:spPr>
          <a:xfrm>
            <a:off x="2263757" y="6228652"/>
            <a:ext cx="1" cy="1507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36E78F4-E45A-0297-F662-380D38BE7D10}"/>
              </a:ext>
            </a:extLst>
          </p:cNvPr>
          <p:cNvSpPr/>
          <p:nvPr/>
        </p:nvSpPr>
        <p:spPr>
          <a:xfrm>
            <a:off x="1984716" y="1309155"/>
            <a:ext cx="2218427" cy="2095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Significant recent trauma with marked disability?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D905994-D0A1-CD9A-DBE0-3DE459463386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3091989" y="1132327"/>
            <a:ext cx="0" cy="1718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0632E08F-30E4-647B-4DF2-4A1FCE7DDCF0}"/>
              </a:ext>
            </a:extLst>
          </p:cNvPr>
          <p:cNvSpPr/>
          <p:nvPr/>
        </p:nvSpPr>
        <p:spPr>
          <a:xfrm>
            <a:off x="3304611" y="5337028"/>
            <a:ext cx="898533" cy="4938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Pathological fracture </a:t>
            </a:r>
            <a:r>
              <a:rPr lang="en-GB" sz="800" dirty="0">
                <a:solidFill>
                  <a:schemeClr val="tx1"/>
                </a:solidFill>
                <a:sym typeface="Wingdings" panose="05000000000000000000" pitchFamily="2" charset="2"/>
              </a:rPr>
              <a:t> 2 week wait referral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8CB53DD-A785-A41D-6F41-B72CEE61FE8A}"/>
              </a:ext>
            </a:extLst>
          </p:cNvPr>
          <p:cNvCxnSpPr>
            <a:cxnSpLocks/>
            <a:endCxn id="1062" idx="1"/>
          </p:cNvCxnSpPr>
          <p:nvPr/>
        </p:nvCxnSpPr>
        <p:spPr>
          <a:xfrm>
            <a:off x="760607" y="4663033"/>
            <a:ext cx="30733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A3A6B65F-5BFC-1F3B-D2D3-F025B7D442C6}"/>
              </a:ext>
            </a:extLst>
          </p:cNvPr>
          <p:cNvSpPr/>
          <p:nvPr/>
        </p:nvSpPr>
        <p:spPr>
          <a:xfrm>
            <a:off x="3608324" y="1644375"/>
            <a:ext cx="278723" cy="1883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C31FB39-5B1A-4F0B-0F34-3836C7F92B06}"/>
              </a:ext>
            </a:extLst>
          </p:cNvPr>
          <p:cNvSpPr/>
          <p:nvPr/>
        </p:nvSpPr>
        <p:spPr>
          <a:xfrm>
            <a:off x="2929558" y="1644375"/>
            <a:ext cx="250056" cy="1752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5F45447-763F-930A-F0E6-F1404D2180EE}"/>
              </a:ext>
            </a:extLst>
          </p:cNvPr>
          <p:cNvCxnSpPr>
            <a:cxnSpLocks/>
          </p:cNvCxnSpPr>
          <p:nvPr/>
        </p:nvCxnSpPr>
        <p:spPr>
          <a:xfrm>
            <a:off x="3041156" y="1530441"/>
            <a:ext cx="0" cy="1032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6B4ED1E0-A485-CAD0-FC4E-84FE74C0D74D}"/>
              </a:ext>
            </a:extLst>
          </p:cNvPr>
          <p:cNvSpPr/>
          <p:nvPr/>
        </p:nvSpPr>
        <p:spPr>
          <a:xfrm>
            <a:off x="4667186" y="1647820"/>
            <a:ext cx="1196595" cy="235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Consider referral to ED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08CA8967-DA54-F401-0811-B5F2B6345A74}"/>
              </a:ext>
            </a:extLst>
          </p:cNvPr>
          <p:cNvCxnSpPr>
            <a:cxnSpLocks/>
            <a:stCxn id="1062" idx="2"/>
            <a:endCxn id="40" idx="0"/>
          </p:cNvCxnSpPr>
          <p:nvPr/>
        </p:nvCxnSpPr>
        <p:spPr>
          <a:xfrm>
            <a:off x="2052219" y="4977045"/>
            <a:ext cx="1701659" cy="35998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27804C7-3DFE-7F3E-757D-2C03BEE2CB4D}"/>
              </a:ext>
            </a:extLst>
          </p:cNvPr>
          <p:cNvCxnSpPr>
            <a:cxnSpLocks/>
          </p:cNvCxnSpPr>
          <p:nvPr/>
        </p:nvCxnSpPr>
        <p:spPr>
          <a:xfrm>
            <a:off x="3753878" y="1530441"/>
            <a:ext cx="0" cy="1032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6794513-3277-BF1B-F727-1A8E946B456F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5273578" y="4373333"/>
            <a:ext cx="7204" cy="2050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25F07DA-2738-D345-8C3F-83E6280DDDF9}"/>
              </a:ext>
            </a:extLst>
          </p:cNvPr>
          <p:cNvCxnSpPr>
            <a:cxnSpLocks/>
          </p:cNvCxnSpPr>
          <p:nvPr/>
        </p:nvCxnSpPr>
        <p:spPr>
          <a:xfrm flipV="1">
            <a:off x="3895695" y="1733319"/>
            <a:ext cx="767940" cy="814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45A7EF1-6899-7605-3722-5C7C2DF205E5}"/>
              </a:ext>
            </a:extLst>
          </p:cNvPr>
          <p:cNvCxnSpPr>
            <a:cxnSpLocks/>
            <a:stCxn id="1030" idx="1"/>
            <a:endCxn id="54" idx="3"/>
          </p:cNvCxnSpPr>
          <p:nvPr/>
        </p:nvCxnSpPr>
        <p:spPr>
          <a:xfrm flipH="1" flipV="1">
            <a:off x="4203143" y="4012687"/>
            <a:ext cx="165368" cy="23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B7559D0-1B70-6730-8C97-1ABD88F4DF63}"/>
              </a:ext>
            </a:extLst>
          </p:cNvPr>
          <p:cNvSpPr/>
          <p:nvPr/>
        </p:nvSpPr>
        <p:spPr>
          <a:xfrm>
            <a:off x="1273663" y="3822205"/>
            <a:ext cx="1557883" cy="2878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Consider baseline bloods and myeloma screen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953EA9B6-B7D4-2F22-2EDA-9A384F770C39}"/>
              </a:ext>
            </a:extLst>
          </p:cNvPr>
          <p:cNvCxnSpPr>
            <a:cxnSpLocks/>
            <a:stCxn id="46" idx="2"/>
            <a:endCxn id="111" idx="0"/>
          </p:cNvCxnSpPr>
          <p:nvPr/>
        </p:nvCxnSpPr>
        <p:spPr>
          <a:xfrm>
            <a:off x="2052605" y="3652587"/>
            <a:ext cx="0" cy="16961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1" idx="2"/>
            <a:endCxn id="1062" idx="0"/>
          </p:cNvCxnSpPr>
          <p:nvPr/>
        </p:nvCxnSpPr>
        <p:spPr>
          <a:xfrm flipH="1">
            <a:off x="2052219" y="4110043"/>
            <a:ext cx="386" cy="23897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104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468</Words>
  <Application>Microsoft Office PowerPoint</Application>
  <PresentationFormat>Widescreen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CARTA, Daniele (HOUNSLOW AND RICHMOND COMMUNITY HEALTHCARE NHS TRUST)</dc:creator>
  <cp:lastModifiedBy>McCarter, Andrew</cp:lastModifiedBy>
  <cp:revision>36</cp:revision>
  <dcterms:created xsi:type="dcterms:W3CDTF">2023-04-12T09:32:10Z</dcterms:created>
  <dcterms:modified xsi:type="dcterms:W3CDTF">2023-07-20T09:16:55Z</dcterms:modified>
</cp:coreProperties>
</file>